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0" r:id="rId4"/>
  </p:sldMasterIdLst>
  <p:notesMasterIdLst>
    <p:notesMasterId r:id="rId18"/>
  </p:notesMasterIdLst>
  <p:handoutMasterIdLst>
    <p:handoutMasterId r:id="rId19"/>
  </p:handoutMasterIdLst>
  <p:sldIdLst>
    <p:sldId id="497" r:id="rId5"/>
    <p:sldId id="487" r:id="rId6"/>
    <p:sldId id="462" r:id="rId7"/>
    <p:sldId id="481" r:id="rId8"/>
    <p:sldId id="488" r:id="rId9"/>
    <p:sldId id="479" r:id="rId10"/>
    <p:sldId id="480" r:id="rId11"/>
    <p:sldId id="485" r:id="rId12"/>
    <p:sldId id="498" r:id="rId13"/>
    <p:sldId id="483" r:id="rId14"/>
    <p:sldId id="494" r:id="rId15"/>
    <p:sldId id="495" r:id="rId16"/>
    <p:sldId id="496" r:id="rId17"/>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nda DeSoto" initials="AD" lastIdx="49" clrIdx="0"/>
  <p:cmAuthor id="1" name="Tammie Kukoleca" initials="TK" lastIdx="37" clrIdx="1"/>
  <p:cmAuthor id="2" name="Eric Hertenstein" initials="EH" lastIdx="6" clrIdx="2"/>
  <p:cmAuthor id="3" name="Amanda Creighton" initials="" lastIdx="0" clrIdx="3"/>
  <p:cmAuthor id="4" name="Courtney Holloway" initials="CH" lastIdx="2" clrIdx="4"/>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0052C2"/>
    <a:srgbClr val="043BB5"/>
    <a:srgbClr val="EAEBAE"/>
    <a:srgbClr val="66FF66"/>
    <a:srgbClr val="33CC33"/>
    <a:srgbClr val="C3D9FD"/>
    <a:srgbClr val="393939"/>
    <a:srgbClr val="40404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53" autoAdjust="0"/>
    <p:restoredTop sz="93286" autoAdjust="0"/>
  </p:normalViewPr>
  <p:slideViewPr>
    <p:cSldViewPr snapToGrid="0" snapToObjects="1">
      <p:cViewPr varScale="1">
        <p:scale>
          <a:sx n="83" d="100"/>
          <a:sy n="83" d="100"/>
        </p:scale>
        <p:origin x="1062" y="90"/>
      </p:cViewPr>
      <p:guideLst>
        <p:guide orient="horz" pos="4319"/>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583" cy="479735"/>
          </a:xfrm>
          <a:prstGeom prst="rect">
            <a:avLst/>
          </a:prstGeom>
        </p:spPr>
        <p:txBody>
          <a:bodyPr vert="horz" lIns="94412" tIns="47206" rIns="94412" bIns="47206" rtlCol="0"/>
          <a:lstStyle>
            <a:lvl1pPr algn="l">
              <a:defRPr sz="1200"/>
            </a:lvl1pPr>
          </a:lstStyle>
          <a:p>
            <a:endParaRPr lang="en-US" dirty="0">
              <a:latin typeface="Calibri (theme)"/>
            </a:endParaRPr>
          </a:p>
        </p:txBody>
      </p:sp>
      <p:sp>
        <p:nvSpPr>
          <p:cNvPr id="3" name="Date Placeholder 2"/>
          <p:cNvSpPr>
            <a:spLocks noGrp="1"/>
          </p:cNvSpPr>
          <p:nvPr>
            <p:ph type="dt" sz="quarter" idx="1"/>
          </p:nvPr>
        </p:nvSpPr>
        <p:spPr>
          <a:xfrm>
            <a:off x="4142962" y="1"/>
            <a:ext cx="3170583" cy="479735"/>
          </a:xfrm>
          <a:prstGeom prst="rect">
            <a:avLst/>
          </a:prstGeom>
        </p:spPr>
        <p:txBody>
          <a:bodyPr vert="horz" lIns="94412" tIns="47206" rIns="94412" bIns="47206" rtlCol="0"/>
          <a:lstStyle>
            <a:lvl1pPr algn="r">
              <a:defRPr sz="1200"/>
            </a:lvl1pPr>
          </a:lstStyle>
          <a:p>
            <a:fld id="{350C17D1-4D44-9640-98BD-E723C45EF61E}" type="datetimeFigureOut">
              <a:rPr lang="en-US" smtClean="0">
                <a:latin typeface="Calibri (theme)"/>
              </a:rPr>
              <a:pPr/>
              <a:t>3/28/2017</a:t>
            </a:fld>
            <a:endParaRPr lang="en-US" dirty="0">
              <a:latin typeface="Calibri (theme)"/>
            </a:endParaRPr>
          </a:p>
        </p:txBody>
      </p:sp>
      <p:sp>
        <p:nvSpPr>
          <p:cNvPr id="4" name="Footer Placeholder 3"/>
          <p:cNvSpPr>
            <a:spLocks noGrp="1"/>
          </p:cNvSpPr>
          <p:nvPr>
            <p:ph type="ftr" sz="quarter" idx="2"/>
          </p:nvPr>
        </p:nvSpPr>
        <p:spPr>
          <a:xfrm>
            <a:off x="0" y="9119840"/>
            <a:ext cx="3170583" cy="479735"/>
          </a:xfrm>
          <a:prstGeom prst="rect">
            <a:avLst/>
          </a:prstGeom>
        </p:spPr>
        <p:txBody>
          <a:bodyPr vert="horz" lIns="94412" tIns="47206" rIns="94412" bIns="47206" rtlCol="0" anchor="b"/>
          <a:lstStyle>
            <a:lvl1pPr algn="l">
              <a:defRPr sz="1200"/>
            </a:lvl1pPr>
          </a:lstStyle>
          <a:p>
            <a:endParaRPr lang="en-US" dirty="0">
              <a:latin typeface="Calibri (theme)"/>
            </a:endParaRPr>
          </a:p>
        </p:txBody>
      </p:sp>
      <p:sp>
        <p:nvSpPr>
          <p:cNvPr id="5" name="Slide Number Placeholder 4"/>
          <p:cNvSpPr>
            <a:spLocks noGrp="1"/>
          </p:cNvSpPr>
          <p:nvPr>
            <p:ph type="sldNum" sz="quarter" idx="3"/>
          </p:nvPr>
        </p:nvSpPr>
        <p:spPr>
          <a:xfrm>
            <a:off x="4142962" y="9119840"/>
            <a:ext cx="3170583" cy="479735"/>
          </a:xfrm>
          <a:prstGeom prst="rect">
            <a:avLst/>
          </a:prstGeom>
        </p:spPr>
        <p:txBody>
          <a:bodyPr vert="horz" lIns="94412" tIns="47206" rIns="94412" bIns="47206" rtlCol="0" anchor="b"/>
          <a:lstStyle>
            <a:lvl1pPr algn="r">
              <a:defRPr sz="1200"/>
            </a:lvl1pPr>
          </a:lstStyle>
          <a:p>
            <a:fld id="{C73378F9-2A1E-AD47-B6FC-9DEDC86776E3}" type="slidenum">
              <a:rPr lang="en-US" smtClean="0">
                <a:latin typeface="Calibri (theme)"/>
              </a:rPr>
              <a:pPr/>
              <a:t>‹#›</a:t>
            </a:fld>
            <a:endParaRPr lang="en-US" dirty="0">
              <a:latin typeface="Calibri (theme)"/>
            </a:endParaRPr>
          </a:p>
        </p:txBody>
      </p:sp>
    </p:spTree>
    <p:extLst>
      <p:ext uri="{BB962C8B-B14F-4D97-AF65-F5344CB8AC3E}">
        <p14:creationId xmlns:p14="http://schemas.microsoft.com/office/powerpoint/2010/main" val="4207644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9" tIns="48329" rIns="96659" bIns="48329" rtlCol="0"/>
          <a:lstStyle>
            <a:lvl1pPr algn="l">
              <a:defRPr sz="1200">
                <a:latin typeface="Calibri (theme)"/>
              </a:defRPr>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9" tIns="48329" rIns="96659" bIns="48329" rtlCol="0"/>
          <a:lstStyle>
            <a:lvl1pPr algn="r">
              <a:defRPr sz="1200">
                <a:latin typeface="Calibri (theme)"/>
              </a:defRPr>
            </a:lvl1pPr>
          </a:lstStyle>
          <a:p>
            <a:fld id="{CB1CDC01-19D0-4935-A3BA-1A55A654C3A9}" type="datetimeFigureOut">
              <a:rPr lang="en-US" smtClean="0"/>
              <a:pPr/>
              <a:t>3/28/2017</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9" tIns="48329" rIns="96659" bIns="48329"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9" tIns="48329" rIns="96659" bIns="4832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19473"/>
            <a:ext cx="3169920" cy="480060"/>
          </a:xfrm>
          <a:prstGeom prst="rect">
            <a:avLst/>
          </a:prstGeom>
        </p:spPr>
        <p:txBody>
          <a:bodyPr vert="horz" lIns="96659" tIns="48329" rIns="96659" bIns="48329" rtlCol="0" anchor="b"/>
          <a:lstStyle>
            <a:lvl1pPr algn="l">
              <a:defRPr sz="1200">
                <a:latin typeface="Calibri (theme)"/>
              </a:defRPr>
            </a:lvl1pPr>
          </a:lstStyle>
          <a:p>
            <a:endParaRPr lang="en-US" dirty="0"/>
          </a:p>
        </p:txBody>
      </p:sp>
      <p:sp>
        <p:nvSpPr>
          <p:cNvPr id="7" name="Slide Number Placeholder 6"/>
          <p:cNvSpPr>
            <a:spLocks noGrp="1"/>
          </p:cNvSpPr>
          <p:nvPr>
            <p:ph type="sldNum" sz="quarter" idx="5"/>
          </p:nvPr>
        </p:nvSpPr>
        <p:spPr>
          <a:xfrm>
            <a:off x="4143587" y="9119473"/>
            <a:ext cx="3169920" cy="480060"/>
          </a:xfrm>
          <a:prstGeom prst="rect">
            <a:avLst/>
          </a:prstGeom>
        </p:spPr>
        <p:txBody>
          <a:bodyPr vert="horz" lIns="96659" tIns="48329" rIns="96659" bIns="48329" rtlCol="0" anchor="b"/>
          <a:lstStyle>
            <a:lvl1pPr algn="r">
              <a:defRPr sz="1200">
                <a:latin typeface="Calibri (theme)"/>
              </a:defRPr>
            </a:lvl1pPr>
          </a:lstStyle>
          <a:p>
            <a:fld id="{699DD1C6-5744-4633-A8BA-BFD93B031CEB}" type="slidenum">
              <a:rPr lang="en-US" smtClean="0"/>
              <a:pPr/>
              <a:t>‹#›</a:t>
            </a:fld>
            <a:endParaRPr lang="en-US" dirty="0"/>
          </a:p>
        </p:txBody>
      </p:sp>
    </p:spTree>
    <p:extLst>
      <p:ext uri="{BB962C8B-B14F-4D97-AF65-F5344CB8AC3E}">
        <p14:creationId xmlns:p14="http://schemas.microsoft.com/office/powerpoint/2010/main" val="325911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theme)"/>
        <a:ea typeface="+mn-ea"/>
        <a:cs typeface="+mn-cs"/>
      </a:defRPr>
    </a:lvl1pPr>
    <a:lvl2pPr marL="457200" algn="l" defTabSz="914400" rtl="0" eaLnBrk="1" latinLnBrk="0" hangingPunct="1">
      <a:defRPr sz="1200" kern="1200">
        <a:solidFill>
          <a:schemeClr val="tx1"/>
        </a:solidFill>
        <a:latin typeface="Calibri (theme)"/>
        <a:ea typeface="+mn-ea"/>
        <a:cs typeface="+mn-cs"/>
      </a:defRPr>
    </a:lvl2pPr>
    <a:lvl3pPr marL="914400" algn="l" defTabSz="914400" rtl="0" eaLnBrk="1" latinLnBrk="0" hangingPunct="1">
      <a:defRPr sz="1200" kern="1200">
        <a:solidFill>
          <a:schemeClr val="tx1"/>
        </a:solidFill>
        <a:latin typeface="Calibri (theme)"/>
        <a:ea typeface="+mn-ea"/>
        <a:cs typeface="+mn-cs"/>
      </a:defRPr>
    </a:lvl3pPr>
    <a:lvl4pPr marL="1371600" algn="l" defTabSz="914400" rtl="0" eaLnBrk="1" latinLnBrk="0" hangingPunct="1">
      <a:defRPr sz="1200" kern="1200">
        <a:solidFill>
          <a:schemeClr val="tx1"/>
        </a:solidFill>
        <a:latin typeface="Calibri (theme)"/>
        <a:ea typeface="+mn-ea"/>
        <a:cs typeface="+mn-cs"/>
      </a:defRPr>
    </a:lvl4pPr>
    <a:lvl5pPr marL="1828800" algn="l" defTabSz="914400" rtl="0" eaLnBrk="1" latinLnBrk="0" hangingPunct="1">
      <a:defRPr sz="1200" kern="1200">
        <a:solidFill>
          <a:schemeClr val="tx1"/>
        </a:solidFill>
        <a:latin typeface="Calibri (theme)"/>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64935">
              <a:defRPr/>
            </a:pPr>
            <a:fld id="{A5973452-C1AF-4E8F-BEF7-580E0ABCB45D}" type="slidenum">
              <a:rPr lang="en-US" smtClean="0">
                <a:ea typeface="MS PGothic" pitchFamily="34" charset="-128"/>
              </a:rPr>
              <a:pPr defTabSz="964935">
                <a:defRPr/>
              </a:pPr>
              <a:t>8</a:t>
            </a:fld>
            <a:endParaRPr lang="en-US" dirty="0" smtClean="0">
              <a:ea typeface="MS PGothic" pitchFamily="34" charset="-128"/>
            </a:endParaRPr>
          </a:p>
        </p:txBody>
      </p:sp>
    </p:spTree>
    <p:extLst>
      <p:ext uri="{BB962C8B-B14F-4D97-AF65-F5344CB8AC3E}">
        <p14:creationId xmlns:p14="http://schemas.microsoft.com/office/powerpoint/2010/main" val="2799452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from slide</a:t>
            </a:r>
            <a:endParaRPr lang="en-US" dirty="0"/>
          </a:p>
        </p:txBody>
      </p:sp>
      <p:sp>
        <p:nvSpPr>
          <p:cNvPr id="4" name="Slide Number Placeholder 3"/>
          <p:cNvSpPr>
            <a:spLocks noGrp="1"/>
          </p:cNvSpPr>
          <p:nvPr>
            <p:ph type="sldNum" sz="quarter" idx="10"/>
          </p:nvPr>
        </p:nvSpPr>
        <p:spPr/>
        <p:txBody>
          <a:bodyPr/>
          <a:lstStyle/>
          <a:p>
            <a:fld id="{699DD1C6-5744-4633-A8BA-BFD93B031CEB}" type="slidenum">
              <a:rPr lang="en-US" smtClean="0"/>
              <a:pPr/>
              <a:t>11</a:t>
            </a:fld>
            <a:endParaRPr lang="en-US" dirty="0"/>
          </a:p>
        </p:txBody>
      </p:sp>
    </p:spTree>
    <p:extLst>
      <p:ext uri="{BB962C8B-B14F-4D97-AF65-F5344CB8AC3E}">
        <p14:creationId xmlns:p14="http://schemas.microsoft.com/office/powerpoint/2010/main" val="3954502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Read from slide</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386586-C81C-410B-9057-4BD10E82900D}" type="slidenum">
              <a:rPr lang="en-US" smtClean="0">
                <a:ea typeface="Calibri (theme)"/>
              </a:rPr>
              <a:pPr/>
              <a:t>12</a:t>
            </a:fld>
            <a:endParaRPr lang="en-US" dirty="0" smtClean="0">
              <a:ea typeface="Calibri (theme)"/>
            </a:endParaRPr>
          </a:p>
        </p:txBody>
      </p:sp>
    </p:spTree>
    <p:extLst>
      <p:ext uri="{BB962C8B-B14F-4D97-AF65-F5344CB8AC3E}">
        <p14:creationId xmlns:p14="http://schemas.microsoft.com/office/powerpoint/2010/main" val="1175988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from slide</a:t>
            </a:r>
            <a:endParaRPr lang="en-US" dirty="0"/>
          </a:p>
        </p:txBody>
      </p:sp>
      <p:sp>
        <p:nvSpPr>
          <p:cNvPr id="4" name="Slide Number Placeholder 3"/>
          <p:cNvSpPr>
            <a:spLocks noGrp="1"/>
          </p:cNvSpPr>
          <p:nvPr>
            <p:ph type="sldNum" sz="quarter" idx="10"/>
          </p:nvPr>
        </p:nvSpPr>
        <p:spPr/>
        <p:txBody>
          <a:bodyPr/>
          <a:lstStyle/>
          <a:p>
            <a:pPr>
              <a:defRPr/>
            </a:pPr>
            <a:fld id="{FCE7FC3E-4528-4C7F-A10A-6246F84954D4}" type="slidenum">
              <a:rPr lang="en-US" smtClean="0"/>
              <a:pPr>
                <a:defRPr/>
              </a:pPr>
              <a:t>13</a:t>
            </a:fld>
            <a:endParaRPr lang="en-US" dirty="0"/>
          </a:p>
        </p:txBody>
      </p:sp>
    </p:spTree>
    <p:extLst>
      <p:ext uri="{BB962C8B-B14F-4D97-AF65-F5344CB8AC3E}">
        <p14:creationId xmlns:p14="http://schemas.microsoft.com/office/powerpoint/2010/main" val="8101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4"/>
        </a:solidFill>
        <a:effectLst/>
      </p:bgPr>
    </p:bg>
    <p:spTree>
      <p:nvGrpSpPr>
        <p:cNvPr id="1" name=""/>
        <p:cNvGrpSpPr/>
        <p:nvPr/>
      </p:nvGrpSpPr>
      <p:grpSpPr>
        <a:xfrm>
          <a:off x="0" y="0"/>
          <a:ext cx="0" cy="0"/>
          <a:chOff x="0" y="0"/>
          <a:chExt cx="0" cy="0"/>
        </a:xfrm>
      </p:grpSpPr>
      <p:pic>
        <p:nvPicPr>
          <p:cNvPr id="5" name="Picture 8" descr="BoA_cover_multi_040313.emf"/>
          <p:cNvPicPr>
            <a:picLocks noChangeAspect="1"/>
          </p:cNvPicPr>
          <p:nvPr userDrawn="1"/>
        </p:nvPicPr>
        <p:blipFill>
          <a:blip r:embed="rId2"/>
          <a:srcRect/>
          <a:stretch>
            <a:fillRect/>
          </a:stretch>
        </p:blipFill>
        <p:spPr bwMode="auto">
          <a:xfrm>
            <a:off x="0" y="0"/>
            <a:ext cx="9145588" cy="6867525"/>
          </a:xfrm>
          <a:prstGeom prst="rect">
            <a:avLst/>
          </a:prstGeom>
          <a:noFill/>
          <a:ln w="9525">
            <a:noFill/>
            <a:miter lim="800000"/>
            <a:headEnd/>
            <a:tailEnd/>
          </a:ln>
        </p:spPr>
      </p:pic>
      <p:sp>
        <p:nvSpPr>
          <p:cNvPr id="2" name="Title 1"/>
          <p:cNvSpPr>
            <a:spLocks noGrp="1"/>
          </p:cNvSpPr>
          <p:nvPr>
            <p:ph type="ctrTitle"/>
          </p:nvPr>
        </p:nvSpPr>
        <p:spPr>
          <a:xfrm>
            <a:off x="378514" y="1574952"/>
            <a:ext cx="5515184" cy="1214494"/>
          </a:xfrm>
        </p:spPr>
        <p:txBody>
          <a:bodyPr tIns="0" bIns="0">
            <a:noAutofit/>
          </a:bodyPr>
          <a:lstStyle>
            <a:lvl1pPr algn="l">
              <a:defRPr sz="3600" b="0" cap="none">
                <a:solidFill>
                  <a:srgbClr val="FFFFFF"/>
                </a:solidFill>
                <a:latin typeface="Calibri (theme)"/>
                <a:cs typeface="Calibri (theme)"/>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8514" y="3017520"/>
            <a:ext cx="5515185" cy="412471"/>
          </a:xfrm>
          <a:prstGeom prst="rect">
            <a:avLst/>
          </a:prstGeom>
        </p:spPr>
        <p:txBody>
          <a:bodyPr tIns="0" bIns="0">
            <a:noAutofit/>
          </a:bodyPr>
          <a:lstStyle>
            <a:lvl1pPr marL="0" indent="0" algn="l">
              <a:buNone/>
              <a:defRPr sz="2000" b="0">
                <a:solidFill>
                  <a:srgbClr val="FFFFFF"/>
                </a:solidFill>
                <a:latin typeface="Calibri (theme)"/>
                <a:cs typeface="Calibri (them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Content Placeholder 10"/>
          <p:cNvSpPr>
            <a:spLocks noGrp="1"/>
          </p:cNvSpPr>
          <p:nvPr>
            <p:ph sz="quarter" idx="10"/>
          </p:nvPr>
        </p:nvSpPr>
        <p:spPr>
          <a:xfrm>
            <a:off x="378514" y="3456432"/>
            <a:ext cx="5515185" cy="311150"/>
          </a:xfrm>
          <a:prstGeom prst="rect">
            <a:avLst/>
          </a:prstGeom>
        </p:spPr>
        <p:txBody>
          <a:bodyPr bIns="0"/>
          <a:lstStyle>
            <a:lvl1pPr marL="0" indent="0">
              <a:buNone/>
              <a:defRPr sz="1600" b="0">
                <a:solidFill>
                  <a:srgbClr val="FFFFFF"/>
                </a:solidFill>
                <a:latin typeface="Calibri (theme)"/>
                <a:cs typeface="Calibri (theme)"/>
              </a:defRPr>
            </a:lvl1pPr>
            <a:lvl2pPr marL="228600" indent="0">
              <a:buNone/>
              <a:defRPr sz="1400" b="0">
                <a:solidFill>
                  <a:schemeClr val="bg1"/>
                </a:solidFill>
              </a:defRPr>
            </a:lvl2pPr>
            <a:lvl3pPr marL="460375" indent="0">
              <a:buNone/>
              <a:defRPr sz="1400" b="0">
                <a:solidFill>
                  <a:schemeClr val="bg1"/>
                </a:solidFill>
              </a:defRPr>
            </a:lvl3pPr>
            <a:lvl4pPr marL="687388" indent="0">
              <a:buNone/>
              <a:defRPr sz="1400" b="0">
                <a:solidFill>
                  <a:schemeClr val="bg1"/>
                </a:solidFill>
              </a:defRPr>
            </a:lvl4pPr>
            <a:lvl5pPr marL="914400" indent="0">
              <a:buNone/>
              <a:defRPr sz="1400" b="0">
                <a:solidFill>
                  <a:schemeClr val="bg1"/>
                </a:solidFill>
              </a:defRPr>
            </a:lvl5pPr>
          </a:lstStyle>
          <a:p>
            <a:pPr lvl="0"/>
            <a:r>
              <a:rPr lang="en-US" dirty="0" smtClean="0"/>
              <a:t>Click to edit Master text styles</a:t>
            </a:r>
          </a:p>
        </p:txBody>
      </p:sp>
      <p:pic>
        <p:nvPicPr>
          <p:cNvPr id="7" name="Picture 9" descr="BofA_logo_w.png"/>
          <p:cNvPicPr>
            <a:picLocks noChangeAspect="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228600" y="6403977"/>
            <a:ext cx="1670990" cy="225423"/>
          </a:xfrm>
          <a:prstGeom prst="rect">
            <a:avLst/>
          </a:prstGeom>
          <a:noFill/>
          <a:ln w="9525">
            <a:noFill/>
            <a:miter lim="800000"/>
            <a:headEnd/>
            <a:tailEnd/>
          </a:ln>
        </p:spPr>
      </p:pic>
    </p:spTree>
    <p:extLst>
      <p:ext uri="{BB962C8B-B14F-4D97-AF65-F5344CB8AC3E}">
        <p14:creationId xmlns:p14="http://schemas.microsoft.com/office/powerpoint/2010/main" val="1356409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Content Placeholder 3"/>
          <p:cNvSpPr>
            <a:spLocks noGrp="1"/>
          </p:cNvSpPr>
          <p:nvPr>
            <p:ph sz="quarter" idx="13"/>
          </p:nvPr>
        </p:nvSpPr>
        <p:spPr>
          <a:xfrm>
            <a:off x="3209073" y="1179575"/>
            <a:ext cx="5603139" cy="4946587"/>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3"/>
          <p:cNvSpPr>
            <a:spLocks noGrp="1"/>
          </p:cNvSpPr>
          <p:nvPr>
            <p:ph type="body" sz="quarter" idx="14"/>
          </p:nvPr>
        </p:nvSpPr>
        <p:spPr>
          <a:xfrm>
            <a:off x="329184" y="1179576"/>
            <a:ext cx="2650670" cy="4946587"/>
          </a:xfrm>
        </p:spPr>
        <p:txBody>
          <a:bodyPr/>
          <a:lstStyle>
            <a:lvl1pPr marL="0" indent="0">
              <a:buNone/>
              <a:defRPr sz="1600" b="1">
                <a:solidFill>
                  <a:schemeClr val="accent3"/>
                </a:solidFill>
              </a:defRPr>
            </a:lvl1pPr>
          </a:lstStyle>
          <a:p>
            <a:pPr lvl="0"/>
            <a:r>
              <a:rPr lang="en-US"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5"/>
          </p:nvPr>
        </p:nvSpPr>
        <p:spPr/>
        <p:txBody>
          <a:bodyPr/>
          <a:lstStyle>
            <a:lvl1pPr>
              <a:defRPr/>
            </a:lvl1pPr>
          </a:lstStyle>
          <a:p>
            <a:pPr>
              <a:defRPr/>
            </a:pPr>
            <a:fld id="{D0C4DACE-B999-483D-8F28-AF4329638B38}" type="slidenum">
              <a:rPr lang="en-US"/>
              <a:pPr>
                <a:defRPr/>
              </a:pPr>
              <a:t>‹#›</a:t>
            </a:fld>
            <a:endParaRPr lang="en-US" dirty="0"/>
          </a:p>
        </p:txBody>
      </p:sp>
      <p:sp>
        <p:nvSpPr>
          <p:cNvPr id="6" name="Date Placeholder 2"/>
          <p:cNvSpPr>
            <a:spLocks noGrp="1"/>
          </p:cNvSpPr>
          <p:nvPr>
            <p:ph type="dt" sz="half" idx="16"/>
          </p:nvPr>
        </p:nvSpPr>
        <p:spPr/>
        <p:txBody>
          <a:bodyPr/>
          <a:lstStyle>
            <a:lvl1pPr>
              <a:defRPr/>
            </a:lvl1pPr>
          </a:lstStyle>
          <a:p>
            <a:pPr>
              <a:defRPr/>
            </a:pPr>
            <a:fld id="{CFA289AF-5395-4A5D-ABBA-EDE3C512FAAF}" type="datetime3">
              <a:rPr lang="en-US"/>
              <a:pPr>
                <a:defRPr/>
              </a:pPr>
              <a:t>28 March 2017</a:t>
            </a:fld>
            <a:endParaRPr dirty="0"/>
          </a:p>
        </p:txBody>
      </p:sp>
      <p:sp>
        <p:nvSpPr>
          <p:cNvPr id="7" name="Footer Placeholder 4"/>
          <p:cNvSpPr>
            <a:spLocks noGrp="1"/>
          </p:cNvSpPr>
          <p:nvPr>
            <p:ph type="ftr" sz="quarter" idx="17"/>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14621239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25438" y="1179576"/>
            <a:ext cx="2657475" cy="4956175"/>
          </a:xfrm>
        </p:spPr>
        <p:txBody>
          <a:bodyPr/>
          <a:lstStyle>
            <a:lvl1pPr marL="0" indent="0">
              <a:buNone/>
              <a:defRPr sz="1600" b="1">
                <a:solidFill>
                  <a:schemeClr val="accent3"/>
                </a:solidFill>
              </a:defRPr>
            </a:lvl1pPr>
          </a:lstStyle>
          <a:p>
            <a:pPr lvl="0"/>
            <a:r>
              <a:rPr lang="en-US" smtClean="0"/>
              <a:t>Click to edit Master text styles</a:t>
            </a:r>
          </a:p>
        </p:txBody>
      </p:sp>
      <p:sp>
        <p:nvSpPr>
          <p:cNvPr id="6" name="Picture Placeholder 5"/>
          <p:cNvSpPr>
            <a:spLocks noGrp="1"/>
          </p:cNvSpPr>
          <p:nvPr>
            <p:ph type="pic" sz="quarter" idx="15"/>
          </p:nvPr>
        </p:nvSpPr>
        <p:spPr>
          <a:xfrm>
            <a:off x="3205163" y="1179576"/>
            <a:ext cx="5601628" cy="4956174"/>
          </a:xfrm>
          <a:noFill/>
        </p:spPr>
        <p:txBody>
          <a:bodyPr rtlCol="0">
            <a:noAutofit/>
          </a:bodyPr>
          <a:lstStyle>
            <a:lvl1pPr marL="0" indent="0">
              <a:buNone/>
              <a:defRPr sz="1600"/>
            </a:lvl1pPr>
          </a:lstStyle>
          <a:p>
            <a:pPr lvl="0"/>
            <a:r>
              <a:rPr lang="en-US" noProof="0" dirty="0" smtClean="0"/>
              <a:t>Click icon to add picture</a:t>
            </a:r>
            <a:endParaRPr lang="en-US" noProof="0"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5"/>
          <p:cNvSpPr>
            <a:spLocks noGrp="1"/>
          </p:cNvSpPr>
          <p:nvPr>
            <p:ph type="sldNum" sz="quarter" idx="16"/>
          </p:nvPr>
        </p:nvSpPr>
        <p:spPr/>
        <p:txBody>
          <a:bodyPr/>
          <a:lstStyle>
            <a:lvl1pPr>
              <a:defRPr/>
            </a:lvl1pPr>
          </a:lstStyle>
          <a:p>
            <a:pPr>
              <a:defRPr/>
            </a:pPr>
            <a:fld id="{883E2425-A041-495D-9F07-DB2A690DE3CA}" type="slidenum">
              <a:rPr lang="en-US"/>
              <a:pPr>
                <a:defRPr/>
              </a:pPr>
              <a:t>‹#›</a:t>
            </a:fld>
            <a:endParaRPr lang="en-US" dirty="0"/>
          </a:p>
        </p:txBody>
      </p:sp>
      <p:sp>
        <p:nvSpPr>
          <p:cNvPr id="7" name="Date Placeholder 2"/>
          <p:cNvSpPr>
            <a:spLocks noGrp="1"/>
          </p:cNvSpPr>
          <p:nvPr>
            <p:ph type="dt" sz="half" idx="17"/>
          </p:nvPr>
        </p:nvSpPr>
        <p:spPr/>
        <p:txBody>
          <a:bodyPr/>
          <a:lstStyle>
            <a:lvl1pPr>
              <a:defRPr/>
            </a:lvl1pPr>
          </a:lstStyle>
          <a:p>
            <a:pPr>
              <a:defRPr/>
            </a:pPr>
            <a:fld id="{9BB6DC6E-A5AF-43A9-8095-44D762708028}" type="datetime3">
              <a:rPr lang="en-US"/>
              <a:pPr>
                <a:defRPr/>
              </a:pPr>
              <a:t>28 March 2017</a:t>
            </a:fld>
            <a:endParaRPr dirty="0"/>
          </a:p>
        </p:txBody>
      </p:sp>
      <p:sp>
        <p:nvSpPr>
          <p:cNvPr id="8" name="Footer Placeholder 4"/>
          <p:cNvSpPr>
            <a:spLocks noGrp="1"/>
          </p:cNvSpPr>
          <p:nvPr>
            <p:ph type="ftr" sz="quarter" idx="18"/>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53745568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ack Page">
    <p:bg>
      <p:bgPr>
        <a:solidFill>
          <a:schemeClr val="accent4"/>
        </a:solidFill>
        <a:effectLst/>
      </p:bgPr>
    </p:bg>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9145588" cy="6867525"/>
            <a:chOff x="0" y="0"/>
            <a:chExt cx="9145446" cy="6867144"/>
          </a:xfrm>
        </p:grpSpPr>
        <p:pic>
          <p:nvPicPr>
            <p:cNvPr id="3" name="Picture 9" descr="BoA_cover_multi_040313.emf"/>
            <p:cNvPicPr>
              <a:picLocks noChangeAspect="1"/>
            </p:cNvPicPr>
            <p:nvPr userDrawn="1"/>
          </p:nvPicPr>
          <p:blipFill>
            <a:blip r:embed="rId2"/>
            <a:srcRect/>
            <a:stretch>
              <a:fillRect/>
            </a:stretch>
          </p:blipFill>
          <p:spPr bwMode="auto">
            <a:xfrm>
              <a:off x="0" y="0"/>
              <a:ext cx="9145446" cy="6867144"/>
            </a:xfrm>
            <a:prstGeom prst="rect">
              <a:avLst/>
            </a:prstGeom>
            <a:noFill/>
            <a:ln w="9525">
              <a:noFill/>
              <a:miter lim="800000"/>
              <a:headEnd/>
              <a:tailEnd/>
            </a:ln>
          </p:spPr>
        </p:pic>
        <p:pic>
          <p:nvPicPr>
            <p:cNvPr id="4" name="Picture 11" descr="BofA_logo_w.png"/>
            <p:cNvPicPr>
              <a:picLocks noChangeAspect="1"/>
            </p:cNvPicPr>
            <p:nvPr userDrawn="1"/>
          </p:nvPicPr>
          <p:blipFill>
            <a:blip r:embed="rId3"/>
            <a:srcRect/>
            <a:stretch>
              <a:fillRect/>
            </a:stretch>
          </p:blipFill>
          <p:spPr bwMode="auto">
            <a:xfrm>
              <a:off x="2058737" y="2610253"/>
              <a:ext cx="5235309" cy="706273"/>
            </a:xfrm>
            <a:prstGeom prst="rect">
              <a:avLst/>
            </a:prstGeom>
            <a:noFill/>
            <a:ln w="9525">
              <a:noFill/>
              <a:miter lim="800000"/>
              <a:headEnd/>
              <a:tailEnd/>
            </a:ln>
          </p:spPr>
        </p:pic>
      </p:grpSp>
    </p:spTree>
    <p:extLst>
      <p:ext uri="{BB962C8B-B14F-4D97-AF65-F5344CB8AC3E}">
        <p14:creationId xmlns:p14="http://schemas.microsoft.com/office/powerpoint/2010/main" val="221177712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ubhead, bullets">
    <p:spTree>
      <p:nvGrpSpPr>
        <p:cNvPr id="1" name=""/>
        <p:cNvGrpSpPr/>
        <p:nvPr/>
      </p:nvGrpSpPr>
      <p:grpSpPr>
        <a:xfrm>
          <a:off x="0" y="0"/>
          <a:ext cx="0" cy="0"/>
          <a:chOff x="0" y="0"/>
          <a:chExt cx="0" cy="0"/>
        </a:xfrm>
      </p:grpSpPr>
      <p:sp>
        <p:nvSpPr>
          <p:cNvPr id="10" name="Content Placeholder 2"/>
          <p:cNvSpPr>
            <a:spLocks noGrp="1"/>
          </p:cNvSpPr>
          <p:nvPr>
            <p:ph idx="1"/>
          </p:nvPr>
        </p:nvSpPr>
        <p:spPr>
          <a:xfrm>
            <a:off x="332749" y="1527628"/>
            <a:ext cx="8476488" cy="4546148"/>
          </a:xfrm>
          <a:prstGeom prst="rect">
            <a:avLst/>
          </a:prstGeom>
        </p:spPr>
        <p:txBody>
          <a:bodyPr lIns="0" tIns="0" rIns="0" bIns="0" rtlCol="0">
            <a:noAutofit/>
          </a:bodyPr>
          <a:lstStyle>
            <a:lvl1pPr>
              <a:buClr>
                <a:schemeClr val="tx2"/>
              </a:buClr>
              <a:defRPr lang="en-US" sz="1400" dirty="0" smtClean="0">
                <a:solidFill>
                  <a:srgbClr val="000A23"/>
                </a:solidFill>
                <a:ea typeface="Calibri (theme)"/>
              </a:defRPr>
            </a:lvl1pPr>
            <a:lvl2pPr>
              <a:buClr>
                <a:schemeClr val="tx2"/>
              </a:buClr>
              <a:defRPr lang="en-US" sz="1400" dirty="0" smtClean="0">
                <a:solidFill>
                  <a:srgbClr val="000A23"/>
                </a:solidFill>
                <a:ea typeface="Calibri (theme)"/>
              </a:defRPr>
            </a:lvl2pPr>
            <a:lvl3pPr>
              <a:buClr>
                <a:schemeClr val="tx2"/>
              </a:buClr>
              <a:defRPr lang="en-US" sz="1400" dirty="0" smtClean="0">
                <a:solidFill>
                  <a:srgbClr val="000A23"/>
                </a:solidFill>
                <a:ea typeface="Calibri (theme)"/>
              </a:defRPr>
            </a:lvl3pPr>
            <a:lvl4pPr>
              <a:buClr>
                <a:schemeClr val="tx2"/>
              </a:buClr>
              <a:defRPr lang="en-US" sz="1400" dirty="0" smtClean="0">
                <a:solidFill>
                  <a:srgbClr val="000A23"/>
                </a:solidFill>
                <a:ea typeface="Calibri (theme)"/>
              </a:defRPr>
            </a:lvl4pPr>
            <a:lvl5pPr>
              <a:buClr>
                <a:schemeClr val="tx2"/>
              </a:buClr>
              <a:defRPr lang="en-US" sz="1400" dirty="0">
                <a:solidFill>
                  <a:srgbClr val="000A23"/>
                </a:solidFill>
                <a:ea typeface="Calibri (them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3"/>
          <p:cNvSpPr>
            <a:spLocks noGrp="1"/>
          </p:cNvSpPr>
          <p:nvPr>
            <p:ph type="body" sz="quarter" idx="19"/>
          </p:nvPr>
        </p:nvSpPr>
        <p:spPr>
          <a:xfrm>
            <a:off x="332749" y="1151868"/>
            <a:ext cx="8476488" cy="271568"/>
          </a:xfrm>
          <a:prstGeom prst="rect">
            <a:avLst/>
          </a:prstGeom>
        </p:spPr>
        <p:txBody>
          <a:bodyPr lIns="0" tIns="0" rIns="0" bIns="0"/>
          <a:lstStyle>
            <a:lvl1pPr marL="0" indent="0">
              <a:buNone/>
              <a:defRPr sz="1800" b="0">
                <a:solidFill>
                  <a:schemeClr val="accent1"/>
                </a:solidFill>
                <a:ea typeface="Calibri (theme)"/>
              </a:defRPr>
            </a:lvl1pPr>
          </a:lstStyle>
          <a:p>
            <a:pPr lvl="0"/>
            <a:r>
              <a:rPr lang="en-US" dirty="0" smtClean="0"/>
              <a:t>Click to edit Master text styles</a:t>
            </a:r>
          </a:p>
        </p:txBody>
      </p:sp>
      <p:sp>
        <p:nvSpPr>
          <p:cNvPr id="12" name="Title 1"/>
          <p:cNvSpPr>
            <a:spLocks noGrp="1"/>
          </p:cNvSpPr>
          <p:nvPr>
            <p:ph type="title"/>
          </p:nvPr>
        </p:nvSpPr>
        <p:spPr>
          <a:xfrm>
            <a:off x="332749" y="109729"/>
            <a:ext cx="8474043" cy="810923"/>
          </a:xfrm>
          <a:prstGeom prst="rect">
            <a:avLst/>
          </a:prstGeom>
        </p:spPr>
        <p:txBody>
          <a:bodyPr lIns="91429" tIns="45714" rIns="91429" bIns="45714"/>
          <a:lstStyle/>
          <a:p>
            <a:r>
              <a:rPr lang="en-US" dirty="0" smtClean="0"/>
              <a:t>Click to edit Master title style</a:t>
            </a:r>
            <a:endParaRPr lang="en-US" dirty="0"/>
          </a:p>
        </p:txBody>
      </p:sp>
      <p:sp>
        <p:nvSpPr>
          <p:cNvPr id="5" name="Slide Number Placeholder 5"/>
          <p:cNvSpPr>
            <a:spLocks noGrp="1"/>
          </p:cNvSpPr>
          <p:nvPr>
            <p:ph type="sldNum" sz="quarter" idx="20"/>
          </p:nvPr>
        </p:nvSpPr>
        <p:spPr>
          <a:xfrm>
            <a:off x="6553200" y="6356350"/>
            <a:ext cx="2133600" cy="365125"/>
          </a:xfrm>
          <a:prstGeom prst="rect">
            <a:avLst/>
          </a:prstGeom>
        </p:spPr>
        <p:txBody>
          <a:bodyPr lIns="91429" tIns="45714" rIns="91429" bIns="45714"/>
          <a:lstStyle>
            <a:lvl1pPr>
              <a:defRPr/>
            </a:lvl1pPr>
          </a:lstStyle>
          <a:p>
            <a:pPr>
              <a:defRPr/>
            </a:pPr>
            <a:fld id="{95D6B000-EABE-6E40-8E35-45FEA4BB07CA}" type="slidenum">
              <a:rPr lang="en-US">
                <a:solidFill>
                  <a:srgbClr val="989382"/>
                </a:solidFill>
              </a:rPr>
              <a:pPr>
                <a:defRPr/>
              </a:pPr>
              <a:t>‹#›</a:t>
            </a:fld>
            <a:endParaRPr lang="en-US" dirty="0">
              <a:solidFill>
                <a:srgbClr val="989382"/>
              </a:solidFill>
            </a:endParaRPr>
          </a:p>
        </p:txBody>
      </p:sp>
      <p:sp>
        <p:nvSpPr>
          <p:cNvPr id="7" name="Footer Placeholder 4"/>
          <p:cNvSpPr>
            <a:spLocks noGrp="1"/>
          </p:cNvSpPr>
          <p:nvPr>
            <p:ph type="ftr" sz="quarter" idx="22"/>
          </p:nvPr>
        </p:nvSpPr>
        <p:spPr>
          <a:xfrm>
            <a:off x="3124200" y="6356350"/>
            <a:ext cx="2895600" cy="365125"/>
          </a:xfrm>
          <a:prstGeom prst="rect">
            <a:avLst/>
          </a:prstGeom>
        </p:spPr>
        <p:txBody>
          <a:bodyPr lIns="91429" tIns="45714" rIns="91429" bIns="45714"/>
          <a:lstStyle>
            <a:lvl1pPr>
              <a:defRPr/>
            </a:lvl1pPr>
          </a:lstStyle>
          <a:p>
            <a:pPr>
              <a:defRPr/>
            </a:pPr>
            <a:r>
              <a:rPr dirty="0" smtClean="0">
                <a:solidFill>
                  <a:srgbClr val="D1C9C0"/>
                </a:solidFill>
              </a:rPr>
              <a:t>For internal use only. Distribution to any other audience is prohibited. </a:t>
            </a:r>
            <a:endParaRPr dirty="0">
              <a:solidFill>
                <a:srgbClr val="D1C9C0"/>
              </a:solidFill>
            </a:endParaRPr>
          </a:p>
        </p:txBody>
      </p:sp>
    </p:spTree>
    <p:extLst>
      <p:ext uri="{BB962C8B-B14F-4D97-AF65-F5344CB8AC3E}">
        <p14:creationId xmlns:p14="http://schemas.microsoft.com/office/powerpoint/2010/main" val="94091066"/>
      </p:ext>
    </p:extLst>
  </p:cSld>
  <p:clrMapOvr>
    <a:masterClrMapping/>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3611" y="499766"/>
            <a:ext cx="6049244" cy="352985"/>
          </a:xfrm>
        </p:spPr>
        <p:txBody>
          <a:bodyPr/>
          <a:lstStyle>
            <a:lvl1pPr algn="l">
              <a:lnSpc>
                <a:spcPct val="95000"/>
              </a:lnSpc>
              <a:defRPr sz="16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21830" y="1451162"/>
            <a:ext cx="8504670" cy="3497356"/>
          </a:xfrm>
          <a:prstGeom prst="rect">
            <a:avLst/>
          </a:prstGeom>
        </p:spPr>
        <p:txBody>
          <a:bodyPr lIns="82058" tIns="41029" rIns="82058" bIns="41029"/>
          <a:lstStyle>
            <a:lvl1pPr>
              <a:defRPr>
                <a:latin typeface="Arial" pitchFamily="34" charset="0"/>
                <a:cs typeface="Arial" pitchFamily="34" charset="0"/>
              </a:defRPr>
            </a:lvl1pPr>
            <a:lvl2pPr>
              <a:buClr>
                <a:schemeClr val="bg2"/>
              </a:buClr>
              <a:defRPr>
                <a:latin typeface="Arial" pitchFamily="34" charset="0"/>
                <a:cs typeface="Arial" pitchFamily="34" charset="0"/>
              </a:defRPr>
            </a:lvl2pPr>
            <a:lvl3pPr>
              <a:buClr>
                <a:schemeClr val="bg2"/>
              </a:buClr>
              <a:defRPr>
                <a:latin typeface="Arial" pitchFamily="34" charset="0"/>
                <a:cs typeface="Arial" pitchFamily="34" charset="0"/>
              </a:defRPr>
            </a:lvl3pPr>
            <a:lvl4pPr>
              <a:buClr>
                <a:schemeClr val="bg2"/>
              </a:buClr>
              <a:defRPr>
                <a:latin typeface="Arial" pitchFamily="34" charset="0"/>
                <a:cs typeface="Arial" pitchFamily="34" charset="0"/>
              </a:defRPr>
            </a:lvl4pPr>
            <a:lvl5pPr>
              <a:buClr>
                <a:schemeClr val="bg2"/>
              </a:buCl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526640" y="1201134"/>
            <a:ext cx="2712461" cy="137272"/>
          </a:xfrm>
          <a:prstGeom prst="rect">
            <a:avLst/>
          </a:prstGeom>
        </p:spPr>
        <p:txBody>
          <a:bodyPr lIns="82058" tIns="41029" rIns="82058" bIns="41029"/>
          <a:lstStyle>
            <a:lvl1pPr>
              <a:defRPr b="1" spc="27" baseline="0">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dirty="0" smtClean="0"/>
              <a:t>Click to edit Master text styles</a:t>
            </a:r>
          </a:p>
        </p:txBody>
      </p:sp>
      <p:sp>
        <p:nvSpPr>
          <p:cNvPr id="5" name="Rectangle 10"/>
          <p:cNvSpPr>
            <a:spLocks noGrp="1" noChangeArrowheads="1"/>
          </p:cNvSpPr>
          <p:nvPr>
            <p:ph type="sldNum" sz="quarter" idx="12"/>
          </p:nvPr>
        </p:nvSpPr>
        <p:spPr>
          <a:xfrm>
            <a:off x="8382000" y="6400800"/>
            <a:ext cx="457200" cy="457200"/>
          </a:xfrm>
        </p:spPr>
        <p:txBody>
          <a:bodyPr/>
          <a:lstStyle>
            <a:lvl1pPr>
              <a:defRPr sz="1400"/>
            </a:lvl1pPr>
          </a:lstStyle>
          <a:p>
            <a:pPr>
              <a:defRPr/>
            </a:pPr>
            <a:fld id="{68A845F9-EAFD-4040-9FA5-076ACBC22D1C}" type="slidenum">
              <a:rPr lang="en-US"/>
              <a:pPr>
                <a:defRPr/>
              </a:pPr>
              <a:t>‹#›</a:t>
            </a:fld>
            <a:endParaRPr lang="en-US" sz="800" dirty="0"/>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Section Header - Red">
    <p:bg>
      <p:bgPr>
        <a:solidFill>
          <a:schemeClr val="accent2"/>
        </a:solidFill>
        <a:effectLst/>
      </p:bgPr>
    </p:bg>
    <p:spTree>
      <p:nvGrpSpPr>
        <p:cNvPr id="1" name=""/>
        <p:cNvGrpSpPr/>
        <p:nvPr/>
      </p:nvGrpSpPr>
      <p:grpSpPr>
        <a:xfrm>
          <a:off x="0" y="0"/>
          <a:ext cx="0" cy="0"/>
          <a:chOff x="0" y="0"/>
          <a:chExt cx="0" cy="0"/>
        </a:xfrm>
      </p:grpSpPr>
      <p:pic>
        <p:nvPicPr>
          <p:cNvPr id="3" name="Picture 8" descr="BoA_divider_grey.em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74914" y="2198953"/>
            <a:ext cx="5517885" cy="994228"/>
          </a:xfrm>
        </p:spPr>
        <p:txBody>
          <a:bodyPr lIns="91440" rIns="91440" rtlCol="0">
            <a:noAutofit/>
          </a:bodyPr>
          <a:lstStyle>
            <a:lvl1pPr>
              <a:defRPr lang="en-US" sz="2800" cap="none" dirty="0">
                <a:solidFill>
                  <a:schemeClr val="tx2"/>
                </a:solidFill>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2790247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48" y="1179576"/>
            <a:ext cx="8474043" cy="4946904"/>
          </a:xfrm>
          <a:prstGeom prst="rect">
            <a:avLst/>
          </a:prstGeom>
        </p:spPr>
        <p:txBody>
          <a:bodyPr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2DA47326-1EDC-41D4-81DA-9064BE2837C8}" type="slidenum">
              <a:rPr lang="en-US"/>
              <a:pPr>
                <a:defRPr/>
              </a:pPr>
              <a:t>‹#›</a:t>
            </a:fld>
            <a:endParaRPr lang="en-US" dirty="0"/>
          </a:p>
        </p:txBody>
      </p:sp>
      <p:sp>
        <p:nvSpPr>
          <p:cNvPr id="6" name="Date Placeholder 2"/>
          <p:cNvSpPr>
            <a:spLocks noGrp="1"/>
          </p:cNvSpPr>
          <p:nvPr>
            <p:ph type="dt" sz="half" idx="11"/>
          </p:nvPr>
        </p:nvSpPr>
        <p:spPr/>
        <p:txBody>
          <a:bodyPr/>
          <a:lstStyle>
            <a:lvl1pPr>
              <a:defRPr/>
            </a:lvl1pPr>
          </a:lstStyle>
          <a:p>
            <a:pPr>
              <a:defRPr/>
            </a:pPr>
            <a:fld id="{DAA8DF0C-9DAD-4E1B-87F2-0B345CF1D991}" type="datetime3">
              <a:rPr lang="en-US"/>
              <a:pPr>
                <a:defRPr/>
              </a:pPr>
              <a:t>28 March 2017</a:t>
            </a:fld>
            <a:endParaRPr dirty="0"/>
          </a:p>
        </p:txBody>
      </p:sp>
      <p:sp>
        <p:nvSpPr>
          <p:cNvPr id="7" name="Footer Placeholder 4"/>
          <p:cNvSpPr>
            <a:spLocks noGrp="1"/>
          </p:cNvSpPr>
          <p:nvPr>
            <p:ph type="ftr" sz="quarter" idx="12"/>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259188491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Slide with Denomin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48" y="1546099"/>
            <a:ext cx="8476488" cy="4580064"/>
          </a:xfrm>
          <a:prstGeom prst="rect">
            <a:avLst/>
          </a:prstGeom>
        </p:spPr>
        <p:txBody>
          <a:bodyPr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3"/>
          <p:cNvSpPr>
            <a:spLocks noGrp="1"/>
          </p:cNvSpPr>
          <p:nvPr>
            <p:ph type="body" sz="quarter" idx="19"/>
          </p:nvPr>
        </p:nvSpPr>
        <p:spPr>
          <a:xfrm>
            <a:off x="332748" y="1179576"/>
            <a:ext cx="8476488" cy="365760"/>
          </a:xfrm>
        </p:spPr>
        <p:txBody>
          <a:bodyPr/>
          <a:lstStyle>
            <a:lvl1pPr marL="0" indent="0">
              <a:buNone/>
              <a:defRPr sz="1600" b="0">
                <a:solidFill>
                  <a:schemeClr val="accent3"/>
                </a:solidFill>
              </a:defRPr>
            </a:lvl1pPr>
          </a:lstStyle>
          <a:p>
            <a:pPr lvl="0"/>
            <a:r>
              <a:rPr lang="en-US" smtClean="0"/>
              <a:t>Click to edit Master text styles</a:t>
            </a:r>
          </a:p>
        </p:txBody>
      </p:sp>
      <p:sp>
        <p:nvSpPr>
          <p:cNvPr id="2" name="Title 1"/>
          <p:cNvSpPr>
            <a:spLocks noGrp="1"/>
          </p:cNvSpPr>
          <p:nvPr>
            <p:ph type="title"/>
          </p:nvPr>
        </p:nvSpPr>
        <p:spPr>
          <a:xfrm>
            <a:off x="332748" y="109728"/>
            <a:ext cx="8474043" cy="810923"/>
          </a:xfrm>
        </p:spPr>
        <p:txBody>
          <a:bodyPr/>
          <a:lstStyle/>
          <a:p>
            <a:r>
              <a:rPr lang="en-US" smtClean="0"/>
              <a:t>Click to edit Master title style</a:t>
            </a:r>
            <a:endParaRPr lang="en-US"/>
          </a:p>
        </p:txBody>
      </p:sp>
      <p:sp>
        <p:nvSpPr>
          <p:cNvPr id="5" name="Slide Number Placeholder 5"/>
          <p:cNvSpPr>
            <a:spLocks noGrp="1"/>
          </p:cNvSpPr>
          <p:nvPr>
            <p:ph type="sldNum" sz="quarter" idx="20"/>
          </p:nvPr>
        </p:nvSpPr>
        <p:spPr/>
        <p:txBody>
          <a:bodyPr/>
          <a:lstStyle>
            <a:lvl1pPr>
              <a:defRPr/>
            </a:lvl1pPr>
          </a:lstStyle>
          <a:p>
            <a:pPr>
              <a:defRPr/>
            </a:pPr>
            <a:fld id="{A74182F5-C4A6-42AF-8280-191ED8E98C85}" type="slidenum">
              <a:rPr lang="en-US"/>
              <a:pPr>
                <a:defRPr/>
              </a:pPr>
              <a:t>‹#›</a:t>
            </a:fld>
            <a:endParaRPr lang="en-US" dirty="0"/>
          </a:p>
        </p:txBody>
      </p:sp>
      <p:sp>
        <p:nvSpPr>
          <p:cNvPr id="6" name="Date Placeholder 2"/>
          <p:cNvSpPr>
            <a:spLocks noGrp="1"/>
          </p:cNvSpPr>
          <p:nvPr>
            <p:ph type="dt" sz="half" idx="21"/>
          </p:nvPr>
        </p:nvSpPr>
        <p:spPr/>
        <p:txBody>
          <a:bodyPr/>
          <a:lstStyle>
            <a:lvl1pPr>
              <a:defRPr/>
            </a:lvl1pPr>
          </a:lstStyle>
          <a:p>
            <a:pPr>
              <a:defRPr/>
            </a:pPr>
            <a:fld id="{852FC92B-41AB-480C-9FA9-68E7A5C13F9C}" type="datetime3">
              <a:rPr lang="en-US"/>
              <a:pPr>
                <a:defRPr/>
              </a:pPr>
              <a:t>28 March 2017</a:t>
            </a:fld>
            <a:endParaRPr dirty="0"/>
          </a:p>
        </p:txBody>
      </p:sp>
      <p:sp>
        <p:nvSpPr>
          <p:cNvPr id="7" name="Footer Placeholder 4"/>
          <p:cNvSpPr>
            <a:spLocks noGrp="1"/>
          </p:cNvSpPr>
          <p:nvPr>
            <p:ph type="ftr" sz="quarter" idx="22"/>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35735611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48" y="1608900"/>
            <a:ext cx="4114800" cy="4517263"/>
          </a:xfrm>
          <a:prstGeom prst="rect">
            <a:avLst/>
          </a:prstGeom>
        </p:spPr>
        <p:txBody>
          <a:bodyPr rtlCol="0">
            <a:noAutofit/>
          </a:bodyPr>
          <a:lstStyle>
            <a:lvl1pPr>
              <a:defRPr lang="en-US" sz="1600" dirty="0" smtClean="0"/>
            </a:lvl1pPr>
            <a:lvl2pPr>
              <a:defRPr lang="en-US" sz="1600" dirty="0" smtClean="0"/>
            </a:lvl2pPr>
            <a:lvl3pPr>
              <a:defRPr lang="en-US" sz="1600" dirty="0" smtClean="0"/>
            </a:lvl3pPr>
            <a:lvl4pPr>
              <a:defRPr lang="en-US" sz="1600" dirty="0" smtClean="0"/>
            </a:lvl4pPr>
            <a:lvl5pPr>
              <a:defRPr lang="en-US" sz="16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3"/>
          </p:nvPr>
        </p:nvSpPr>
        <p:spPr>
          <a:xfrm>
            <a:off x="4691991" y="1608900"/>
            <a:ext cx="4114800" cy="4517263"/>
          </a:xfrm>
          <a:prstGeom prst="rect">
            <a:avLst/>
          </a:prstGeom>
        </p:spPr>
        <p:txBody>
          <a:bodyPr rtlCol="0">
            <a:noAutofit/>
          </a:bodyPr>
          <a:lstStyle>
            <a:lvl1pPr>
              <a:defRPr lang="en-US" sz="1600" dirty="0" smtClean="0"/>
            </a:lvl1pPr>
            <a:lvl2pPr>
              <a:defRPr lang="en-US" sz="1600" dirty="0" smtClean="0"/>
            </a:lvl2pPr>
            <a:lvl3pPr>
              <a:defRPr lang="en-US" sz="1600" dirty="0" smtClean="0"/>
            </a:lvl3pPr>
            <a:lvl4pPr>
              <a:defRPr lang="en-US" sz="1600" dirty="0" smtClean="0"/>
            </a:lvl4pPr>
            <a:lvl5pPr>
              <a:defRPr lang="en-US" sz="16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6"/>
          <p:cNvSpPr>
            <a:spLocks noGrp="1"/>
          </p:cNvSpPr>
          <p:nvPr>
            <p:ph type="body" sz="quarter" idx="17"/>
          </p:nvPr>
        </p:nvSpPr>
        <p:spPr>
          <a:xfrm>
            <a:off x="332748" y="1179576"/>
            <a:ext cx="4114800" cy="365760"/>
          </a:xfrm>
        </p:spPr>
        <p:txBody>
          <a:bodyPr/>
          <a:lstStyle>
            <a:lvl1pPr marL="0" marR="0" indent="0" algn="l" defTabSz="914400" rtl="0" eaLnBrk="1" fontAlgn="auto" latinLnBrk="0" hangingPunct="1">
              <a:lnSpc>
                <a:spcPct val="100000"/>
              </a:lnSpc>
              <a:spcBef>
                <a:spcPts val="0"/>
              </a:spcBef>
              <a:spcAft>
                <a:spcPts val="0"/>
              </a:spcAft>
              <a:buClrTx/>
              <a:buSzTx/>
              <a:buFont typeface="Arial"/>
              <a:buNone/>
              <a:tabLst/>
              <a:defRPr sz="1600" b="1">
                <a:solidFill>
                  <a:srgbClr val="0073CF"/>
                </a:solidFill>
              </a:defRPr>
            </a:lvl1pPr>
          </a:lstStyle>
          <a:p>
            <a:pPr lvl="0"/>
            <a:r>
              <a:rPr lang="en-US" smtClean="0"/>
              <a:t>Click to edit Master text styles</a:t>
            </a:r>
          </a:p>
        </p:txBody>
      </p:sp>
      <p:sp>
        <p:nvSpPr>
          <p:cNvPr id="13" name="Text Placeholder 20"/>
          <p:cNvSpPr>
            <a:spLocks noGrp="1"/>
          </p:cNvSpPr>
          <p:nvPr>
            <p:ph type="body" sz="quarter" idx="19"/>
          </p:nvPr>
        </p:nvSpPr>
        <p:spPr>
          <a:xfrm>
            <a:off x="4691991" y="1179576"/>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2" name="Title 1"/>
          <p:cNvSpPr>
            <a:spLocks noGrp="1"/>
          </p:cNvSpPr>
          <p:nvPr>
            <p:ph type="title"/>
          </p:nvPr>
        </p:nvSpPr>
        <p:spPr>
          <a:xfrm>
            <a:off x="332748" y="109728"/>
            <a:ext cx="8474043" cy="810923"/>
          </a:xfrm>
        </p:spPr>
        <p:txBody>
          <a:bodyPr/>
          <a:lstStyle/>
          <a:p>
            <a:r>
              <a:rPr lang="en-US" smtClean="0"/>
              <a:t>Click to edit Master title style</a:t>
            </a:r>
            <a:endParaRPr lang="en-US"/>
          </a:p>
        </p:txBody>
      </p:sp>
      <p:sp>
        <p:nvSpPr>
          <p:cNvPr id="7" name="Slide Number Placeholder 5"/>
          <p:cNvSpPr>
            <a:spLocks noGrp="1"/>
          </p:cNvSpPr>
          <p:nvPr>
            <p:ph type="sldNum" sz="quarter" idx="20"/>
          </p:nvPr>
        </p:nvSpPr>
        <p:spPr/>
        <p:txBody>
          <a:bodyPr/>
          <a:lstStyle>
            <a:lvl1pPr>
              <a:defRPr/>
            </a:lvl1pPr>
          </a:lstStyle>
          <a:p>
            <a:pPr>
              <a:defRPr/>
            </a:pPr>
            <a:fld id="{C8EEADB7-09F3-4A76-A677-4A5536F7EB15}" type="slidenum">
              <a:rPr lang="en-US"/>
              <a:pPr>
                <a:defRPr/>
              </a:pPr>
              <a:t>‹#›</a:t>
            </a:fld>
            <a:endParaRPr lang="en-US" dirty="0"/>
          </a:p>
        </p:txBody>
      </p:sp>
      <p:sp>
        <p:nvSpPr>
          <p:cNvPr id="8" name="Date Placeholder 2"/>
          <p:cNvSpPr>
            <a:spLocks noGrp="1"/>
          </p:cNvSpPr>
          <p:nvPr>
            <p:ph type="dt" sz="half" idx="21"/>
          </p:nvPr>
        </p:nvSpPr>
        <p:spPr/>
        <p:txBody>
          <a:bodyPr/>
          <a:lstStyle>
            <a:lvl1pPr>
              <a:defRPr/>
            </a:lvl1pPr>
          </a:lstStyle>
          <a:p>
            <a:pPr>
              <a:defRPr/>
            </a:pPr>
            <a:fld id="{DE899AD7-D19F-4B0C-8B10-D5C8157B79F7}" type="datetime3">
              <a:rPr lang="en-US"/>
              <a:pPr>
                <a:defRPr/>
              </a:pPr>
              <a:t>28 March 2017</a:t>
            </a:fld>
            <a:endParaRPr dirty="0"/>
          </a:p>
        </p:txBody>
      </p:sp>
      <p:sp>
        <p:nvSpPr>
          <p:cNvPr id="9" name="Footer Placeholder 4"/>
          <p:cNvSpPr>
            <a:spLocks noGrp="1"/>
          </p:cNvSpPr>
          <p:nvPr>
            <p:ph type="ftr" sz="quarter" idx="22"/>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33635243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48" y="1541942"/>
            <a:ext cx="4114800" cy="2051951"/>
          </a:xfrm>
          <a:prstGeom prst="rect">
            <a:avLst/>
          </a:prstGeom>
        </p:spPr>
        <p:txBody>
          <a:bodyPr rtlCol="0">
            <a:noAutofit/>
          </a:bodyPr>
          <a:lstStyle>
            <a:lvl1pPr marL="285750" indent="-285750">
              <a:lnSpc>
                <a:spcPct val="100000"/>
              </a:lnSpc>
              <a:buFont typeface="Arial"/>
              <a:buChar char="•"/>
              <a:defRPr lang="en-US" sz="1600" b="0" dirty="0" smtClean="0">
                <a:solidFill>
                  <a:schemeClr val="tx1"/>
                </a:solidFill>
              </a:defRPr>
            </a:lvl1pPr>
            <a:lvl2pPr>
              <a:lnSpc>
                <a:spcPct val="100000"/>
              </a:lnSpc>
              <a:defRPr lang="en-US" sz="1600" dirty="0" smtClean="0"/>
            </a:lvl2pPr>
            <a:lvl3pPr>
              <a:lnSpc>
                <a:spcPct val="100000"/>
              </a:lnSpc>
              <a:defRPr lang="en-US" sz="1600" dirty="0" smtClean="0"/>
            </a:lvl3pPr>
            <a:lvl4pPr>
              <a:lnSpc>
                <a:spcPct val="100000"/>
              </a:lnSpc>
              <a:defRPr lang="en-US" sz="1600" dirty="0" smtClean="0"/>
            </a:lvl4pPr>
            <a:lvl5pPr>
              <a:lnSpc>
                <a:spcPct val="100000"/>
              </a:lnSpc>
              <a:defRPr lang="en-US" sz="16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3"/>
          </p:nvPr>
        </p:nvSpPr>
        <p:spPr>
          <a:xfrm>
            <a:off x="4691991" y="1541942"/>
            <a:ext cx="4114800" cy="2057400"/>
          </a:xfrm>
          <a:prstGeom prst="rect">
            <a:avLst/>
          </a:prstGeom>
        </p:spPr>
        <p:txBody>
          <a:bodyPr rtlCol="0">
            <a:noAutofit/>
          </a:bodyPr>
          <a:lstStyle>
            <a:lvl1pPr marL="285750" indent="-285750">
              <a:lnSpc>
                <a:spcPct val="100000"/>
              </a:lnSpc>
              <a:buFont typeface="Arial"/>
              <a:buChar char="•"/>
              <a:defRPr lang="en-US" sz="1600" b="0" dirty="0" smtClean="0">
                <a:solidFill>
                  <a:schemeClr val="tx1"/>
                </a:solidFill>
              </a:defRPr>
            </a:lvl1pPr>
            <a:lvl2pPr>
              <a:lnSpc>
                <a:spcPct val="100000"/>
              </a:lnSpc>
              <a:defRPr lang="en-US" sz="1600" dirty="0" smtClean="0"/>
            </a:lvl2pPr>
            <a:lvl3pPr>
              <a:lnSpc>
                <a:spcPct val="100000"/>
              </a:lnSpc>
              <a:defRPr lang="en-US" sz="1600" dirty="0" smtClean="0"/>
            </a:lvl3pPr>
            <a:lvl4pPr>
              <a:lnSpc>
                <a:spcPct val="100000"/>
              </a:lnSpc>
              <a:defRPr lang="en-US" sz="1600" dirty="0" smtClean="0"/>
            </a:lvl4pPr>
            <a:lvl5pPr>
              <a:lnSpc>
                <a:spcPct val="100000"/>
              </a:lnSpc>
              <a:defRPr lang="en-US" sz="16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6"/>
          </p:nvPr>
        </p:nvSpPr>
        <p:spPr>
          <a:xfrm>
            <a:off x="2514600" y="4160815"/>
            <a:ext cx="4114800" cy="2057400"/>
          </a:xfrm>
        </p:spPr>
        <p:txBody>
          <a:bodyPr/>
          <a:lstStyle>
            <a:lvl1pPr marL="285750" indent="-285750">
              <a:lnSpc>
                <a:spcPct val="100000"/>
              </a:lnSpc>
              <a:buFont typeface="Arial"/>
              <a:buChar char="•"/>
              <a:defRPr sz="1600" b="0">
                <a:solidFill>
                  <a:schemeClr val="tx1"/>
                </a:solidFill>
              </a:defRPr>
            </a:lvl1pPr>
            <a:lvl2pPr>
              <a:lnSpc>
                <a:spcPct val="100000"/>
              </a:lnSpc>
              <a:defRPr sz="1600"/>
            </a:lvl2pPr>
            <a:lvl3pPr>
              <a:lnSpc>
                <a:spcPct val="100000"/>
              </a:lnSpc>
              <a:defRPr sz="1600"/>
            </a:lvl3pPr>
            <a:lvl4pPr>
              <a:lnSpc>
                <a:spcPct val="100000"/>
              </a:lnSpc>
              <a:defRPr sz="1600"/>
            </a:lvl4pPr>
            <a:lvl5pPr>
              <a:lnSpc>
                <a:spcPct val="100000"/>
              </a:lnSpc>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16"/>
          <p:cNvSpPr>
            <a:spLocks noGrp="1"/>
          </p:cNvSpPr>
          <p:nvPr>
            <p:ph type="body" sz="quarter" idx="17"/>
          </p:nvPr>
        </p:nvSpPr>
        <p:spPr>
          <a:xfrm>
            <a:off x="332748" y="1176183"/>
            <a:ext cx="4114800" cy="365760"/>
          </a:xfrm>
        </p:spPr>
        <p:txBody>
          <a:bodyPr/>
          <a:lstStyle>
            <a:lvl1pPr marL="0" indent="0">
              <a:buNone/>
              <a:defRPr sz="1600" b="1">
                <a:solidFill>
                  <a:srgbClr val="0073CF"/>
                </a:solidFill>
              </a:defRPr>
            </a:lvl1pPr>
          </a:lstStyle>
          <a:p>
            <a:pPr lvl="0"/>
            <a:r>
              <a:rPr lang="en-US" smtClean="0"/>
              <a:t>Click to edit Master text styles</a:t>
            </a:r>
          </a:p>
        </p:txBody>
      </p:sp>
      <p:sp>
        <p:nvSpPr>
          <p:cNvPr id="19" name="Text Placeholder 18"/>
          <p:cNvSpPr>
            <a:spLocks noGrp="1"/>
          </p:cNvSpPr>
          <p:nvPr>
            <p:ph type="body" sz="quarter" idx="18"/>
          </p:nvPr>
        </p:nvSpPr>
        <p:spPr>
          <a:xfrm>
            <a:off x="2514600" y="3789927"/>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21" name="Text Placeholder 20"/>
          <p:cNvSpPr>
            <a:spLocks noGrp="1"/>
          </p:cNvSpPr>
          <p:nvPr>
            <p:ph type="body" sz="quarter" idx="19"/>
          </p:nvPr>
        </p:nvSpPr>
        <p:spPr>
          <a:xfrm>
            <a:off x="4691991" y="1176183"/>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2" name="Title 1"/>
          <p:cNvSpPr>
            <a:spLocks noGrp="1"/>
          </p:cNvSpPr>
          <p:nvPr>
            <p:ph type="title"/>
          </p:nvPr>
        </p:nvSpPr>
        <p:spPr>
          <a:xfrm>
            <a:off x="332748" y="109728"/>
            <a:ext cx="8474043" cy="810923"/>
          </a:xfrm>
        </p:spPr>
        <p:txBody>
          <a:bodyPr/>
          <a:lstStyle/>
          <a:p>
            <a:r>
              <a:rPr lang="en-US" smtClean="0"/>
              <a:t>Click to edit Master title style</a:t>
            </a:r>
            <a:endParaRPr lang="en-US"/>
          </a:p>
        </p:txBody>
      </p:sp>
      <p:sp>
        <p:nvSpPr>
          <p:cNvPr id="9" name="Slide Number Placeholder 5"/>
          <p:cNvSpPr>
            <a:spLocks noGrp="1"/>
          </p:cNvSpPr>
          <p:nvPr>
            <p:ph type="sldNum" sz="quarter" idx="20"/>
          </p:nvPr>
        </p:nvSpPr>
        <p:spPr/>
        <p:txBody>
          <a:bodyPr/>
          <a:lstStyle>
            <a:lvl1pPr>
              <a:defRPr/>
            </a:lvl1pPr>
          </a:lstStyle>
          <a:p>
            <a:pPr>
              <a:defRPr/>
            </a:pPr>
            <a:fld id="{1756866B-5D7E-4C51-AD32-E2C4A7C69051}" type="slidenum">
              <a:rPr lang="en-US"/>
              <a:pPr>
                <a:defRPr/>
              </a:pPr>
              <a:t>‹#›</a:t>
            </a:fld>
            <a:endParaRPr lang="en-US" dirty="0"/>
          </a:p>
        </p:txBody>
      </p:sp>
      <p:sp>
        <p:nvSpPr>
          <p:cNvPr id="10" name="Date Placeholder 2"/>
          <p:cNvSpPr>
            <a:spLocks noGrp="1"/>
          </p:cNvSpPr>
          <p:nvPr>
            <p:ph type="dt" sz="half" idx="21"/>
          </p:nvPr>
        </p:nvSpPr>
        <p:spPr/>
        <p:txBody>
          <a:bodyPr/>
          <a:lstStyle>
            <a:lvl1pPr>
              <a:defRPr/>
            </a:lvl1pPr>
          </a:lstStyle>
          <a:p>
            <a:pPr>
              <a:defRPr/>
            </a:pPr>
            <a:fld id="{EBF826AC-578A-41EB-9D4B-A5B3EB3E6795}" type="datetime3">
              <a:rPr lang="en-US"/>
              <a:pPr>
                <a:defRPr/>
              </a:pPr>
              <a:t>28 March 2017</a:t>
            </a:fld>
            <a:endParaRPr dirty="0"/>
          </a:p>
        </p:txBody>
      </p:sp>
      <p:sp>
        <p:nvSpPr>
          <p:cNvPr id="11" name="Footer Placeholder 4"/>
          <p:cNvSpPr>
            <a:spLocks noGrp="1"/>
          </p:cNvSpPr>
          <p:nvPr>
            <p:ph type="ftr" sz="quarter" idx="22"/>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230701963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748" y="1541943"/>
            <a:ext cx="4114800" cy="1828800"/>
          </a:xfrm>
          <a:prstGeom prst="rect">
            <a:avLst/>
          </a:prstGeom>
        </p:spPr>
        <p:txBody>
          <a:bodyPr rtlCol="0">
            <a:noAutofit/>
          </a:bodyPr>
          <a:lstStyle>
            <a:lvl1pPr marL="285750" indent="-285750">
              <a:lnSpc>
                <a:spcPct val="100000"/>
              </a:lnSpc>
              <a:buFont typeface="Arial"/>
              <a:buChar char="•"/>
              <a:defRPr lang="en-US" sz="1400" b="0" dirty="0" smtClean="0">
                <a:solidFill>
                  <a:schemeClr val="tx1"/>
                </a:solidFill>
              </a:defRPr>
            </a:lvl1pPr>
            <a:lvl2pPr>
              <a:lnSpc>
                <a:spcPct val="100000"/>
              </a:lnSpc>
              <a:defRPr lang="en-US" sz="1400" dirty="0" smtClean="0"/>
            </a:lvl2pPr>
            <a:lvl3pPr>
              <a:lnSpc>
                <a:spcPct val="100000"/>
              </a:lnSpc>
              <a:defRPr lang="en-US" sz="1400" dirty="0" smtClean="0"/>
            </a:lvl3pPr>
            <a:lvl4pPr>
              <a:lnSpc>
                <a:spcPct val="100000"/>
              </a:lnSpc>
              <a:defRPr lang="en-US" sz="1400" dirty="0" smtClean="0"/>
            </a:lvl4pPr>
            <a:lvl5pPr>
              <a:lnSpc>
                <a:spcPct val="100000"/>
              </a:lnSpc>
              <a:defRPr lang="en-US" sz="14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3"/>
          </p:nvPr>
        </p:nvSpPr>
        <p:spPr>
          <a:xfrm>
            <a:off x="4691991" y="1541943"/>
            <a:ext cx="4114800" cy="1828800"/>
          </a:xfrm>
          <a:prstGeom prst="rect">
            <a:avLst/>
          </a:prstGeom>
        </p:spPr>
        <p:txBody>
          <a:bodyPr rtlCol="0">
            <a:noAutofit/>
          </a:bodyPr>
          <a:lstStyle>
            <a:lvl1pPr marL="285750" indent="-285750">
              <a:lnSpc>
                <a:spcPct val="100000"/>
              </a:lnSpc>
              <a:buFont typeface="Arial"/>
              <a:buChar char="•"/>
              <a:defRPr lang="en-US" sz="1400" b="0" dirty="0" smtClean="0">
                <a:solidFill>
                  <a:schemeClr val="tx1"/>
                </a:solidFill>
              </a:defRPr>
            </a:lvl1pPr>
            <a:lvl2pPr>
              <a:lnSpc>
                <a:spcPct val="100000"/>
              </a:lnSpc>
              <a:defRPr lang="en-US" sz="1400" dirty="0" smtClean="0"/>
            </a:lvl2pPr>
            <a:lvl3pPr>
              <a:lnSpc>
                <a:spcPct val="100000"/>
              </a:lnSpc>
              <a:defRPr lang="en-US" sz="1400" dirty="0" smtClean="0"/>
            </a:lvl3pPr>
            <a:lvl4pPr>
              <a:lnSpc>
                <a:spcPct val="100000"/>
              </a:lnSpc>
              <a:defRPr lang="en-US" sz="1400" dirty="0" smtClean="0"/>
            </a:lvl4pPr>
            <a:lvl5pPr>
              <a:lnSpc>
                <a:spcPct val="100000"/>
              </a:lnSpc>
              <a:defRPr lang="en-US" sz="1400" dirty="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7"/>
          </p:nvPr>
        </p:nvSpPr>
        <p:spPr>
          <a:xfrm>
            <a:off x="332748" y="4030868"/>
            <a:ext cx="4114800" cy="1828800"/>
          </a:xfrm>
        </p:spPr>
        <p:txBody>
          <a:bodyPr/>
          <a:lstStyle>
            <a:lvl1pPr marL="285750" indent="-285750">
              <a:lnSpc>
                <a:spcPct val="100000"/>
              </a:lnSpc>
              <a:buFont typeface="Arial"/>
              <a:buChar char="•"/>
              <a:defRPr sz="1400" b="0">
                <a:solidFill>
                  <a:schemeClr val="tx1"/>
                </a:solidFill>
              </a:defRPr>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8"/>
          </p:nvPr>
        </p:nvSpPr>
        <p:spPr>
          <a:xfrm>
            <a:off x="4691991" y="4030868"/>
            <a:ext cx="4114800" cy="1828800"/>
          </a:xfrm>
        </p:spPr>
        <p:txBody>
          <a:bodyPr/>
          <a:lstStyle>
            <a:lvl1pPr marL="285750" indent="-285750">
              <a:lnSpc>
                <a:spcPct val="100000"/>
              </a:lnSpc>
              <a:buFont typeface="Arial"/>
              <a:buChar char="•"/>
              <a:defRPr sz="1400" b="0">
                <a:solidFill>
                  <a:schemeClr val="tx1"/>
                </a:solidFill>
              </a:defRPr>
            </a:lvl1pPr>
            <a:lvl2pPr>
              <a:lnSpc>
                <a:spcPct val="100000"/>
              </a:lnSpc>
              <a:defRPr sz="1400"/>
            </a:lvl2pPr>
            <a:lvl3pPr>
              <a:lnSpc>
                <a:spcPct val="100000"/>
              </a:lnSpc>
              <a:defRPr sz="1400"/>
            </a:lvl3pPr>
            <a:lvl4pPr>
              <a:lnSpc>
                <a:spcPct val="100000"/>
              </a:lnSpc>
              <a:defRPr sz="1400"/>
            </a:lvl4pPr>
            <a:lvl5pPr>
              <a:lnSpc>
                <a:spcPct val="100000"/>
              </a:lnSpc>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3"/>
          <p:cNvSpPr>
            <a:spLocks noGrp="1"/>
          </p:cNvSpPr>
          <p:nvPr>
            <p:ph type="body" sz="quarter" idx="19"/>
          </p:nvPr>
        </p:nvSpPr>
        <p:spPr>
          <a:xfrm>
            <a:off x="332748" y="1176183"/>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16" name="Text Placeholder 15"/>
          <p:cNvSpPr>
            <a:spLocks noGrp="1"/>
          </p:cNvSpPr>
          <p:nvPr>
            <p:ph type="body" sz="quarter" idx="20"/>
          </p:nvPr>
        </p:nvSpPr>
        <p:spPr>
          <a:xfrm>
            <a:off x="4691991" y="1176183"/>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18" name="Text Placeholder 17"/>
          <p:cNvSpPr>
            <a:spLocks noGrp="1"/>
          </p:cNvSpPr>
          <p:nvPr>
            <p:ph type="body" sz="quarter" idx="21"/>
          </p:nvPr>
        </p:nvSpPr>
        <p:spPr>
          <a:xfrm>
            <a:off x="332748" y="3659980"/>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20" name="Text Placeholder 19"/>
          <p:cNvSpPr>
            <a:spLocks noGrp="1"/>
          </p:cNvSpPr>
          <p:nvPr>
            <p:ph type="body" sz="quarter" idx="22"/>
          </p:nvPr>
        </p:nvSpPr>
        <p:spPr>
          <a:xfrm>
            <a:off x="4691991" y="3659980"/>
            <a:ext cx="4114800" cy="365760"/>
          </a:xfrm>
        </p:spPr>
        <p:txBody>
          <a:bodyPr/>
          <a:lstStyle>
            <a:lvl1pPr marL="0" indent="0">
              <a:buNone/>
              <a:defRPr sz="1600" b="1">
                <a:solidFill>
                  <a:schemeClr val="accent3"/>
                </a:solidFill>
              </a:defRPr>
            </a:lvl1pPr>
          </a:lstStyle>
          <a:p>
            <a:pPr lvl="0"/>
            <a:r>
              <a:rPr lang="en-US" smtClean="0"/>
              <a:t>Click to edit Master text styles</a:t>
            </a:r>
          </a:p>
        </p:txBody>
      </p:sp>
      <p:sp>
        <p:nvSpPr>
          <p:cNvPr id="2" name="Title 1"/>
          <p:cNvSpPr>
            <a:spLocks noGrp="1"/>
          </p:cNvSpPr>
          <p:nvPr>
            <p:ph type="title"/>
          </p:nvPr>
        </p:nvSpPr>
        <p:spPr>
          <a:xfrm>
            <a:off x="332748" y="109728"/>
            <a:ext cx="8474043" cy="810923"/>
          </a:xfrm>
        </p:spPr>
        <p:txBody>
          <a:bodyPr/>
          <a:lstStyle/>
          <a:p>
            <a:r>
              <a:rPr lang="en-US" smtClean="0"/>
              <a:t>Click to edit Master title style</a:t>
            </a:r>
            <a:endParaRPr lang="en-US"/>
          </a:p>
        </p:txBody>
      </p:sp>
      <p:sp>
        <p:nvSpPr>
          <p:cNvPr id="12" name="Slide Number Placeholder 5"/>
          <p:cNvSpPr>
            <a:spLocks noGrp="1"/>
          </p:cNvSpPr>
          <p:nvPr>
            <p:ph type="sldNum" sz="quarter" idx="23"/>
          </p:nvPr>
        </p:nvSpPr>
        <p:spPr/>
        <p:txBody>
          <a:bodyPr/>
          <a:lstStyle>
            <a:lvl1pPr>
              <a:defRPr/>
            </a:lvl1pPr>
          </a:lstStyle>
          <a:p>
            <a:pPr>
              <a:defRPr/>
            </a:pPr>
            <a:fld id="{E67C40DD-0AD0-4DA3-9F39-0AA30B939249}" type="slidenum">
              <a:rPr lang="en-US"/>
              <a:pPr>
                <a:defRPr/>
              </a:pPr>
              <a:t>‹#›</a:t>
            </a:fld>
            <a:endParaRPr lang="en-US" dirty="0"/>
          </a:p>
        </p:txBody>
      </p:sp>
      <p:sp>
        <p:nvSpPr>
          <p:cNvPr id="13" name="Date Placeholder 2"/>
          <p:cNvSpPr>
            <a:spLocks noGrp="1"/>
          </p:cNvSpPr>
          <p:nvPr>
            <p:ph type="dt" sz="half" idx="24"/>
          </p:nvPr>
        </p:nvSpPr>
        <p:spPr/>
        <p:txBody>
          <a:bodyPr/>
          <a:lstStyle>
            <a:lvl1pPr>
              <a:defRPr/>
            </a:lvl1pPr>
          </a:lstStyle>
          <a:p>
            <a:pPr>
              <a:defRPr/>
            </a:pPr>
            <a:fld id="{1A39788F-CADD-42DA-B62F-FC89E9C42E08}" type="datetime3">
              <a:rPr lang="en-US"/>
              <a:pPr>
                <a:defRPr/>
              </a:pPr>
              <a:t>28 March 2017</a:t>
            </a:fld>
            <a:endParaRPr dirty="0"/>
          </a:p>
        </p:txBody>
      </p:sp>
      <p:sp>
        <p:nvSpPr>
          <p:cNvPr id="15" name="Footer Placeholder 4"/>
          <p:cNvSpPr>
            <a:spLocks noGrp="1"/>
          </p:cNvSpPr>
          <p:nvPr>
            <p:ph type="ftr" sz="quarter" idx="25"/>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120025642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6" name="Rectangle 5"/>
          <p:cNvSpPr/>
          <p:nvPr userDrawn="1"/>
        </p:nvSpPr>
        <p:spPr bwMode="auto">
          <a:xfrm>
            <a:off x="333375" y="1179513"/>
            <a:ext cx="8474075" cy="4956175"/>
          </a:xfrm>
          <a:prstGeom prst="rect">
            <a:avLst/>
          </a:prstGeom>
          <a:solidFill>
            <a:schemeClr val="bg2"/>
          </a:solidFill>
          <a:ln w="9525" cap="flat" cmpd="sng" algn="ctr">
            <a:noFill/>
            <a:prstDash val="solid"/>
            <a:round/>
            <a:headEnd type="none" w="med" len="med"/>
            <a:tailEnd type="none" w="med" len="med"/>
          </a:ln>
          <a:effectLst/>
          <a:extLst/>
        </p:spPr>
        <p:txBody>
          <a:bodyPr wrap="none" anchor="ctr"/>
          <a:lstStyle/>
          <a:p>
            <a:pPr defTabSz="914400" eaLnBrk="0" hangingPunct="0">
              <a:defRPr/>
            </a:pPr>
            <a:endParaRPr lang="en-US" sz="2400" dirty="0">
              <a:solidFill>
                <a:srgbClr val="000000"/>
              </a:solidFill>
              <a:latin typeface="Calibri (theme)"/>
            </a:endParaRPr>
          </a:p>
        </p:txBody>
      </p:sp>
      <p:cxnSp>
        <p:nvCxnSpPr>
          <p:cNvPr id="7" name="Straight Connector 6"/>
          <p:cNvCxnSpPr/>
          <p:nvPr userDrawn="1"/>
        </p:nvCxnSpPr>
        <p:spPr>
          <a:xfrm>
            <a:off x="4570413" y="1419225"/>
            <a:ext cx="0" cy="4498975"/>
          </a:xfrm>
          <a:prstGeom prst="line">
            <a:avLst/>
          </a:prstGeom>
          <a:ln w="12700" cmpd="sng">
            <a:solidFill>
              <a:schemeClr val="accent5"/>
            </a:solidFill>
          </a:ln>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582340" y="2613561"/>
            <a:ext cx="3761059" cy="3304259"/>
          </a:xfrm>
          <a:prstGeom prst="rect">
            <a:avLst/>
          </a:prstGeom>
        </p:spPr>
        <p:txBody>
          <a:bodyPr tIns="0" bIns="0" rtlCol="0">
            <a:noAutofit/>
          </a:bodyPr>
          <a:lstStyle>
            <a:lvl1pPr marL="0" indent="0">
              <a:spcBef>
                <a:spcPts val="0"/>
              </a:spcBef>
              <a:buNone/>
              <a:defRPr lang="en-US" sz="1400" b="0" dirty="0" smtClean="0">
                <a:solidFill>
                  <a:schemeClr val="accent3"/>
                </a:solidFill>
              </a:defRPr>
            </a:lvl1pPr>
            <a:lvl2pPr marL="4763" indent="0">
              <a:spcBef>
                <a:spcPts val="0"/>
              </a:spcBef>
              <a:buNone/>
              <a:defRPr lang="en-US" sz="1000" dirty="0" smtClean="0"/>
            </a:lvl2pPr>
            <a:lvl3pPr>
              <a:defRPr lang="en-US" sz="1000" dirty="0" smtClean="0"/>
            </a:lvl3pPr>
            <a:lvl4pPr>
              <a:defRPr lang="en-US" sz="1000" dirty="0" smtClean="0"/>
            </a:lvl4pPr>
            <a:lvl5pPr>
              <a:defRPr lang="en-US" sz="1000" dirty="0"/>
            </a:lvl5pPr>
          </a:lstStyle>
          <a:p>
            <a:pPr lvl="0"/>
            <a:r>
              <a:rPr lang="en-US" smtClean="0"/>
              <a:t>Click to edit Master text styles</a:t>
            </a:r>
          </a:p>
          <a:p>
            <a:pPr lvl="1"/>
            <a:r>
              <a:rPr lang="en-US" smtClean="0"/>
              <a:t>Second level</a:t>
            </a:r>
          </a:p>
        </p:txBody>
      </p:sp>
      <p:sp>
        <p:nvSpPr>
          <p:cNvPr id="5" name="Content Placeholder 2"/>
          <p:cNvSpPr>
            <a:spLocks noGrp="1"/>
          </p:cNvSpPr>
          <p:nvPr>
            <p:ph idx="13"/>
          </p:nvPr>
        </p:nvSpPr>
        <p:spPr>
          <a:xfrm>
            <a:off x="4801825" y="1419075"/>
            <a:ext cx="3778420" cy="4498745"/>
          </a:xfrm>
          <a:prstGeom prst="rect">
            <a:avLst/>
          </a:prstGeom>
        </p:spPr>
        <p:txBody>
          <a:bodyPr tIns="0" bIns="0" rtlCol="0">
            <a:noAutofit/>
          </a:bodyPr>
          <a:lstStyle>
            <a:lvl1pPr marL="0" indent="0">
              <a:spcBef>
                <a:spcPts val="0"/>
              </a:spcBef>
              <a:buNone/>
              <a:defRPr lang="en-US" sz="1400" b="0" dirty="0" smtClean="0">
                <a:solidFill>
                  <a:schemeClr val="accent3"/>
                </a:solidFill>
              </a:defRPr>
            </a:lvl1pPr>
            <a:lvl2pPr marL="231775" indent="-227013">
              <a:spcBef>
                <a:spcPts val="0"/>
              </a:spcBef>
              <a:buFont typeface="Arial"/>
              <a:buChar char="•"/>
              <a:defRPr lang="en-US" sz="1000" dirty="0" smtClean="0"/>
            </a:lvl2pPr>
            <a:lvl3pPr>
              <a:defRPr lang="en-US" sz="1000" dirty="0" smtClean="0"/>
            </a:lvl3pPr>
            <a:lvl4pPr>
              <a:defRPr lang="en-US" sz="1000" dirty="0" smtClean="0"/>
            </a:lvl4pPr>
            <a:lvl5pPr>
              <a:defRPr lang="en-US" sz="1000" dirty="0"/>
            </a:lvl5pPr>
          </a:lstStyle>
          <a:p>
            <a:pPr lvl="0"/>
            <a:r>
              <a:rPr lang="en-US" smtClean="0"/>
              <a:t>Click to edit Master text styles</a:t>
            </a:r>
          </a:p>
          <a:p>
            <a:pPr lvl="1"/>
            <a:r>
              <a:rPr lang="en-US" smtClean="0"/>
              <a:t>Second level</a:t>
            </a:r>
          </a:p>
        </p:txBody>
      </p:sp>
      <p:sp>
        <p:nvSpPr>
          <p:cNvPr id="10" name="Content Placeholder 2"/>
          <p:cNvSpPr>
            <a:spLocks noGrp="1"/>
          </p:cNvSpPr>
          <p:nvPr>
            <p:ph idx="14"/>
          </p:nvPr>
        </p:nvSpPr>
        <p:spPr>
          <a:xfrm>
            <a:off x="1243416" y="1419075"/>
            <a:ext cx="3099983" cy="878703"/>
          </a:xfrm>
          <a:prstGeom prst="rect">
            <a:avLst/>
          </a:prstGeom>
        </p:spPr>
        <p:txBody>
          <a:bodyPr tIns="0" bIns="0" rtlCol="0">
            <a:noAutofit/>
          </a:bodyPr>
          <a:lstStyle>
            <a:lvl1pPr marL="0" indent="0">
              <a:spcBef>
                <a:spcPts val="0"/>
              </a:spcBef>
              <a:buNone/>
              <a:defRPr lang="en-US" sz="1400" b="0" dirty="0" smtClean="0">
                <a:solidFill>
                  <a:schemeClr val="accent3"/>
                </a:solidFill>
              </a:defRPr>
            </a:lvl1pPr>
            <a:lvl2pPr marL="4763" indent="0">
              <a:spcBef>
                <a:spcPts val="0"/>
              </a:spcBef>
              <a:buNone/>
              <a:defRPr lang="en-US" sz="1000" dirty="0" smtClean="0"/>
            </a:lvl2pPr>
            <a:lvl3pPr>
              <a:defRPr lang="en-US" sz="1000" dirty="0" smtClean="0"/>
            </a:lvl3pPr>
            <a:lvl4pPr>
              <a:defRPr lang="en-US" sz="1000" dirty="0" smtClean="0"/>
            </a:lvl4pPr>
            <a:lvl5pPr>
              <a:defRPr lang="en-US" sz="1000" dirty="0"/>
            </a:lvl5pPr>
          </a:lstStyle>
          <a:p>
            <a:pPr lvl="0"/>
            <a:r>
              <a:rPr lang="en-US" smtClean="0"/>
              <a:t>Click to edit Master text styles</a:t>
            </a:r>
          </a:p>
          <a:p>
            <a:pPr lvl="1"/>
            <a:r>
              <a:rPr lang="en-US" smtClean="0"/>
              <a:t>Second level</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Date Placeholder 10"/>
          <p:cNvSpPr>
            <a:spLocks noGrp="1"/>
          </p:cNvSpPr>
          <p:nvPr>
            <p:ph type="dt" sz="half" idx="15"/>
          </p:nvPr>
        </p:nvSpPr>
        <p:spPr/>
        <p:txBody>
          <a:bodyPr/>
          <a:lstStyle>
            <a:lvl1pPr>
              <a:defRPr/>
            </a:lvl1pPr>
          </a:lstStyle>
          <a:p>
            <a:pPr>
              <a:defRPr/>
            </a:pPr>
            <a:fld id="{39CD936A-5C77-4E40-A170-EF4C8F37C708}" type="datetime3">
              <a:rPr lang="en-US"/>
              <a:pPr>
                <a:defRPr/>
              </a:pPr>
              <a:t>28 March 2017</a:t>
            </a:fld>
            <a:endParaRPr dirty="0"/>
          </a:p>
        </p:txBody>
      </p:sp>
      <p:sp>
        <p:nvSpPr>
          <p:cNvPr id="9" name="Footer Placeholder 11"/>
          <p:cNvSpPr>
            <a:spLocks noGrp="1"/>
          </p:cNvSpPr>
          <p:nvPr>
            <p:ph type="ftr" sz="quarter" idx="16"/>
          </p:nvPr>
        </p:nvSpPr>
        <p:spPr/>
        <p:txBody>
          <a:bodyPr/>
          <a:lstStyle>
            <a:lvl1pPr>
              <a:defRPr/>
            </a:lvl1pPr>
          </a:lstStyle>
          <a:p>
            <a:pPr>
              <a:defRPr/>
            </a:pPr>
            <a:r>
              <a:rPr dirty="0"/>
              <a:t>LOB name : Confidential</a:t>
            </a:r>
          </a:p>
        </p:txBody>
      </p:sp>
      <p:sp>
        <p:nvSpPr>
          <p:cNvPr id="11" name="Slide Number Placeholder 12"/>
          <p:cNvSpPr>
            <a:spLocks noGrp="1"/>
          </p:cNvSpPr>
          <p:nvPr>
            <p:ph type="sldNum" sz="quarter" idx="17"/>
          </p:nvPr>
        </p:nvSpPr>
        <p:spPr/>
        <p:txBody>
          <a:bodyPr/>
          <a:lstStyle>
            <a:lvl1pPr>
              <a:defRPr/>
            </a:lvl1pPr>
          </a:lstStyle>
          <a:p>
            <a:pPr>
              <a:defRPr/>
            </a:pPr>
            <a:fld id="{CF1EECBD-37A2-4326-8A35-253CED6D23C2}" type="slidenum">
              <a:rPr lang="en-US"/>
              <a:pPr>
                <a:defRPr/>
              </a:pPr>
              <a:t>‹#›</a:t>
            </a:fld>
            <a:endParaRPr lang="en-US" dirty="0"/>
          </a:p>
        </p:txBody>
      </p:sp>
    </p:spTree>
    <p:extLst>
      <p:ext uri="{BB962C8B-B14F-4D97-AF65-F5344CB8AC3E}">
        <p14:creationId xmlns:p14="http://schemas.microsoft.com/office/powerpoint/2010/main" val="13563162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542FF27A-E987-4162-9C8A-BE86D5DA29A1}" type="slidenum">
              <a:rPr lang="en-US"/>
              <a:pPr>
                <a:defRPr/>
              </a:pPr>
              <a:t>‹#›</a:t>
            </a:fld>
            <a:endParaRPr lang="en-US" dirty="0"/>
          </a:p>
        </p:txBody>
      </p:sp>
      <p:sp>
        <p:nvSpPr>
          <p:cNvPr id="5" name="Date Placeholder 2"/>
          <p:cNvSpPr>
            <a:spLocks noGrp="1"/>
          </p:cNvSpPr>
          <p:nvPr>
            <p:ph type="dt" sz="half" idx="11"/>
          </p:nvPr>
        </p:nvSpPr>
        <p:spPr/>
        <p:txBody>
          <a:bodyPr/>
          <a:lstStyle>
            <a:lvl1pPr>
              <a:defRPr/>
            </a:lvl1pPr>
          </a:lstStyle>
          <a:p>
            <a:pPr>
              <a:defRPr/>
            </a:pPr>
            <a:fld id="{D7AA2603-93AA-4FD5-BD70-4F11561D9EE2}" type="datetime3">
              <a:rPr lang="en-US"/>
              <a:pPr>
                <a:defRPr/>
              </a:pPr>
              <a:t>28 March 2017</a:t>
            </a:fld>
            <a:endParaRPr dirty="0"/>
          </a:p>
        </p:txBody>
      </p:sp>
      <p:sp>
        <p:nvSpPr>
          <p:cNvPr id="6" name="Footer Placeholder 4"/>
          <p:cNvSpPr>
            <a:spLocks noGrp="1"/>
          </p:cNvSpPr>
          <p:nvPr>
            <p:ph type="ftr" sz="quarter" idx="12"/>
          </p:nvPr>
        </p:nvSpPr>
        <p:spPr/>
        <p:txBody>
          <a:bodyPr/>
          <a:lstStyle>
            <a:lvl1pPr>
              <a:defRPr/>
            </a:lvl1pPr>
          </a:lstStyle>
          <a:p>
            <a:pPr>
              <a:defRPr/>
            </a:pPr>
            <a:r>
              <a:rPr dirty="0"/>
              <a:t>LOB name : Confidential</a:t>
            </a:r>
          </a:p>
        </p:txBody>
      </p:sp>
    </p:spTree>
    <p:extLst>
      <p:ext uri="{BB962C8B-B14F-4D97-AF65-F5344CB8AC3E}">
        <p14:creationId xmlns:p14="http://schemas.microsoft.com/office/powerpoint/2010/main" val="29328414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05057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170" name="Picture 6" descr="BoA_footer.emf"/>
          <p:cNvPicPr>
            <a:picLocks noChangeAspect="1"/>
          </p:cNvPicPr>
          <p:nvPr/>
        </p:nvPicPr>
        <p:blipFill>
          <a:blip r:embed="rId17"/>
          <a:srcRect/>
          <a:stretch>
            <a:fillRect/>
          </a:stretch>
        </p:blipFill>
        <p:spPr bwMode="auto">
          <a:xfrm>
            <a:off x="0" y="6462713"/>
            <a:ext cx="9153525" cy="409575"/>
          </a:xfrm>
          <a:prstGeom prst="rect">
            <a:avLst/>
          </a:prstGeom>
          <a:noFill/>
          <a:ln w="9525">
            <a:noFill/>
            <a:miter lim="800000"/>
            <a:headEnd/>
            <a:tailEnd/>
          </a:ln>
        </p:spPr>
      </p:pic>
      <p:pic>
        <p:nvPicPr>
          <p:cNvPr id="7171" name="Picture 10" descr="BofA_logo_w.png"/>
          <p:cNvPicPr>
            <a:picLocks noChangeAspect="1"/>
          </p:cNvPicPr>
          <p:nvPr/>
        </p:nvPicPr>
        <p:blipFill>
          <a:blip r:embed="rId18" cstate="print">
            <a:extLst>
              <a:ext uri="{28A0092B-C50C-407E-A947-70E740481C1C}">
                <a14:useLocalDpi xmlns:a14="http://schemas.microsoft.com/office/drawing/2010/main"/>
              </a:ext>
            </a:extLst>
          </a:blip>
          <a:srcRect/>
          <a:stretch>
            <a:fillRect/>
          </a:stretch>
        </p:blipFill>
        <p:spPr bwMode="auto">
          <a:xfrm>
            <a:off x="187325" y="6546850"/>
            <a:ext cx="1460500" cy="196850"/>
          </a:xfrm>
          <a:prstGeom prst="rect">
            <a:avLst/>
          </a:prstGeom>
          <a:noFill/>
          <a:ln w="9525">
            <a:noFill/>
            <a:miter lim="800000"/>
            <a:headEnd/>
            <a:tailEnd/>
          </a:ln>
        </p:spPr>
      </p:pic>
      <p:sp>
        <p:nvSpPr>
          <p:cNvPr id="7172" name="Title Placeholder 1"/>
          <p:cNvSpPr>
            <a:spLocks noGrp="1"/>
          </p:cNvSpPr>
          <p:nvPr>
            <p:ph type="title"/>
          </p:nvPr>
        </p:nvSpPr>
        <p:spPr bwMode="auto">
          <a:xfrm>
            <a:off x="333375" y="109538"/>
            <a:ext cx="8474075" cy="811212"/>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title style</a:t>
            </a:r>
          </a:p>
        </p:txBody>
      </p:sp>
      <p:sp>
        <p:nvSpPr>
          <p:cNvPr id="6" name="Slide Number Placeholder 5"/>
          <p:cNvSpPr>
            <a:spLocks noGrp="1"/>
          </p:cNvSpPr>
          <p:nvPr>
            <p:ph type="sldNum" sz="quarter" idx="4"/>
          </p:nvPr>
        </p:nvSpPr>
        <p:spPr>
          <a:xfrm>
            <a:off x="8524875" y="6567488"/>
            <a:ext cx="614363" cy="228600"/>
          </a:xfrm>
          <a:prstGeom prst="rect">
            <a:avLst/>
          </a:prstGeom>
        </p:spPr>
        <p:txBody>
          <a:bodyPr vert="horz" lIns="91440" tIns="45720" rIns="91440" bIns="45720" rtlCol="0" anchor="ctr"/>
          <a:lstStyle>
            <a:lvl1pPr algn="ctr" fontAlgn="auto">
              <a:spcBef>
                <a:spcPts val="0"/>
              </a:spcBef>
              <a:spcAft>
                <a:spcPts val="0"/>
              </a:spcAft>
              <a:defRPr sz="1000">
                <a:solidFill>
                  <a:srgbClr val="FFFFFF"/>
                </a:solidFill>
                <a:latin typeface="Calibri (theme)"/>
                <a:cs typeface="Calibri (theme)"/>
              </a:defRPr>
            </a:lvl1pPr>
          </a:lstStyle>
          <a:p>
            <a:pPr defTabSz="914400">
              <a:defRPr/>
            </a:pPr>
            <a:fld id="{1F0738D3-6184-4E76-BBE5-5049B0DA63AB}" type="slidenum">
              <a:rPr lang="en-US" smtClean="0"/>
              <a:pPr defTabSz="914400">
                <a:defRPr/>
              </a:pPr>
              <a:t>‹#›</a:t>
            </a:fld>
            <a:endParaRPr lang="en-US" dirty="0"/>
          </a:p>
        </p:txBody>
      </p:sp>
      <p:sp>
        <p:nvSpPr>
          <p:cNvPr id="7174" name="Text Placeholder 12"/>
          <p:cNvSpPr>
            <a:spLocks noGrp="1"/>
          </p:cNvSpPr>
          <p:nvPr>
            <p:ph type="body" idx="1"/>
          </p:nvPr>
        </p:nvSpPr>
        <p:spPr bwMode="auto">
          <a:xfrm>
            <a:off x="333375" y="1179513"/>
            <a:ext cx="8474075" cy="494665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Date Placeholder 2"/>
          <p:cNvSpPr>
            <a:spLocks noGrp="1"/>
          </p:cNvSpPr>
          <p:nvPr>
            <p:ph type="dt" sz="half" idx="2"/>
          </p:nvPr>
        </p:nvSpPr>
        <p:spPr>
          <a:xfrm>
            <a:off x="1943100" y="6567488"/>
            <a:ext cx="1662113" cy="228600"/>
          </a:xfrm>
          <a:prstGeom prst="rect">
            <a:avLst/>
          </a:prstGeom>
        </p:spPr>
        <p:txBody>
          <a:bodyPr vert="horz" lIns="91440" tIns="45720" rIns="91440" bIns="45720" rtlCol="0" anchor="ctr"/>
          <a:lstStyle>
            <a:lvl1pPr fontAlgn="auto">
              <a:spcBef>
                <a:spcPts val="0"/>
              </a:spcBef>
              <a:spcAft>
                <a:spcPts val="0"/>
              </a:spcAft>
              <a:defRPr lang="en-US" sz="1000">
                <a:solidFill>
                  <a:srgbClr val="FFFFFF"/>
                </a:solidFill>
                <a:latin typeface="Calibri (theme)"/>
                <a:cs typeface="Calibri (theme)"/>
              </a:defRPr>
            </a:lvl1pPr>
          </a:lstStyle>
          <a:p>
            <a:pPr defTabSz="914400">
              <a:defRPr/>
            </a:pPr>
            <a:fld id="{C481EE61-D947-486C-9C57-8416AD2AF737}" type="datetime3">
              <a:rPr lang="en-US" smtClean="0"/>
              <a:pPr defTabSz="914400">
                <a:defRPr/>
              </a:pPr>
              <a:t>28 March 2017</a:t>
            </a:fld>
            <a:endParaRPr lang="en-US" dirty="0"/>
          </a:p>
        </p:txBody>
      </p:sp>
      <p:sp>
        <p:nvSpPr>
          <p:cNvPr id="5" name="Footer Placeholder 4"/>
          <p:cNvSpPr>
            <a:spLocks noGrp="1"/>
          </p:cNvSpPr>
          <p:nvPr>
            <p:ph type="ftr" sz="quarter" idx="3"/>
          </p:nvPr>
        </p:nvSpPr>
        <p:spPr>
          <a:xfrm>
            <a:off x="3714750" y="6567488"/>
            <a:ext cx="2895600" cy="228600"/>
          </a:xfrm>
          <a:prstGeom prst="rect">
            <a:avLst/>
          </a:prstGeom>
        </p:spPr>
        <p:txBody>
          <a:bodyPr vert="horz" lIns="91440" tIns="45720" rIns="91440" bIns="45720" rtlCol="0" anchor="ctr"/>
          <a:lstStyle>
            <a:lvl1pPr fontAlgn="auto">
              <a:spcBef>
                <a:spcPts val="0"/>
              </a:spcBef>
              <a:spcAft>
                <a:spcPts val="0"/>
              </a:spcAft>
              <a:defRPr lang="en-US" sz="1000">
                <a:solidFill>
                  <a:srgbClr val="FFFFFF"/>
                </a:solidFill>
                <a:latin typeface="Calibri (theme)"/>
                <a:cs typeface="Calibri (theme)"/>
              </a:defRPr>
            </a:lvl1pPr>
          </a:lstStyle>
          <a:p>
            <a:pPr defTabSz="914400">
              <a:defRPr/>
            </a:pPr>
            <a:r>
              <a:rPr lang="en-US" dirty="0" smtClean="0"/>
              <a:t>LOB name : Confidential</a:t>
            </a:r>
            <a:endParaRPr lang="en-US" dirty="0"/>
          </a:p>
        </p:txBody>
      </p:sp>
    </p:spTree>
    <p:extLst>
      <p:ext uri="{BB962C8B-B14F-4D97-AF65-F5344CB8AC3E}">
        <p14:creationId xmlns:p14="http://schemas.microsoft.com/office/powerpoint/2010/main" val="324678830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4" r:id="rId13"/>
    <p:sldLayoutId id="2147483945" r:id="rId14"/>
    <p:sldLayoutId id="2147483946" r:id="rId15"/>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2400" kern="1200">
          <a:solidFill>
            <a:srgbClr val="0073CF"/>
          </a:solidFill>
          <a:latin typeface="Calibri (theme)"/>
          <a:ea typeface="Calibri (theme)"/>
          <a:cs typeface="Calibri (theme)"/>
        </a:defRPr>
      </a:lvl1pPr>
      <a:lvl2pPr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2pPr>
      <a:lvl3pPr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3pPr>
      <a:lvl4pPr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4pPr>
      <a:lvl5pPr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5pPr>
      <a:lvl6pPr marL="457200"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6pPr>
      <a:lvl7pPr marL="914400"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7pPr>
      <a:lvl8pPr marL="1371600"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8pPr>
      <a:lvl9pPr marL="1828800" algn="l" rtl="0" eaLnBrk="1" fontAlgn="base" hangingPunct="1">
        <a:spcBef>
          <a:spcPct val="0"/>
        </a:spcBef>
        <a:spcAft>
          <a:spcPct val="0"/>
        </a:spcAft>
        <a:defRPr sz="2400">
          <a:solidFill>
            <a:srgbClr val="0073CF"/>
          </a:solidFill>
          <a:latin typeface="Calibri" pitchFamily="34" charset="0"/>
          <a:ea typeface="Calibri" pitchFamily="34" charset="0"/>
          <a:cs typeface="Calibri" pitchFamily="34" charset="0"/>
        </a:defRPr>
      </a:lvl9pPr>
    </p:titleStyle>
    <p:bodyStyle>
      <a:lvl1pPr marL="231775" indent="-231775" algn="l" rtl="0" eaLnBrk="1" fontAlgn="base" hangingPunct="1">
        <a:spcBef>
          <a:spcPct val="0"/>
        </a:spcBef>
        <a:spcAft>
          <a:spcPct val="0"/>
        </a:spcAft>
        <a:buFont typeface="Arial" pitchFamily="34" charset="0"/>
        <a:buChar char="•"/>
        <a:defRPr sz="2000" kern="1200">
          <a:solidFill>
            <a:schemeClr val="tx1"/>
          </a:solidFill>
          <a:latin typeface="Calibri (theme)"/>
          <a:ea typeface="Calibri (theme)"/>
          <a:cs typeface="Calibri (theme)"/>
        </a:defRPr>
      </a:lvl1pPr>
      <a:lvl2pPr marL="457200" indent="-228600" algn="l" rtl="0" eaLnBrk="1" fontAlgn="base" hangingPunct="1">
        <a:spcBef>
          <a:spcPct val="0"/>
        </a:spcBef>
        <a:spcAft>
          <a:spcPct val="0"/>
        </a:spcAft>
        <a:buFont typeface="Lucida Grande"/>
        <a:buChar char="-"/>
        <a:defRPr sz="2000" kern="1200">
          <a:solidFill>
            <a:schemeClr val="tx1"/>
          </a:solidFill>
          <a:latin typeface="Calibri (theme)"/>
          <a:ea typeface="Calibri (theme)"/>
          <a:cs typeface="Calibri (theme)"/>
        </a:defRPr>
      </a:lvl2pPr>
      <a:lvl3pPr marL="687388" indent="-227013" algn="l" rtl="0" eaLnBrk="1" fontAlgn="base" hangingPunct="1">
        <a:spcBef>
          <a:spcPct val="0"/>
        </a:spcBef>
        <a:spcAft>
          <a:spcPct val="0"/>
        </a:spcAft>
        <a:buSzPct val="85000"/>
        <a:buFont typeface="Wingdings" pitchFamily="2" charset="2"/>
        <a:buChar char="§"/>
        <a:defRPr sz="2000" kern="1200">
          <a:solidFill>
            <a:schemeClr val="tx1"/>
          </a:solidFill>
          <a:latin typeface="Calibri (theme)"/>
          <a:ea typeface="Calibri (theme)"/>
          <a:cs typeface="Calibri (theme)"/>
        </a:defRPr>
      </a:lvl3pPr>
      <a:lvl4pPr marL="912813" indent="-225425" algn="l" rtl="0" eaLnBrk="1" fontAlgn="base" hangingPunct="1">
        <a:spcBef>
          <a:spcPct val="0"/>
        </a:spcBef>
        <a:spcAft>
          <a:spcPct val="0"/>
        </a:spcAft>
        <a:buFont typeface="Lucida Grande"/>
        <a:buChar char="-"/>
        <a:defRPr sz="2000" kern="1200">
          <a:solidFill>
            <a:schemeClr val="tx1"/>
          </a:solidFill>
          <a:latin typeface="Calibri (theme)"/>
          <a:ea typeface="Calibri (theme)"/>
          <a:cs typeface="Calibri (theme)"/>
        </a:defRPr>
      </a:lvl4pPr>
      <a:lvl5pPr marL="1144588" indent="-230188" algn="l" rtl="0" eaLnBrk="1" fontAlgn="base" hangingPunct="1">
        <a:spcBef>
          <a:spcPct val="0"/>
        </a:spcBef>
        <a:spcAft>
          <a:spcPct val="0"/>
        </a:spcAft>
        <a:buFont typeface="Arial" pitchFamily="34" charset="0"/>
        <a:buChar char="•"/>
        <a:defRPr sz="2000" kern="1200">
          <a:solidFill>
            <a:schemeClr val="tx1"/>
          </a:solidFill>
          <a:latin typeface="Calibri (theme)"/>
          <a:ea typeface="Calibri (theme)"/>
          <a:cs typeface="Calibri (theme)"/>
        </a:defRPr>
      </a:lvl5pPr>
      <a:lvl6pPr marL="1147762" indent="0" algn="l" defTabSz="914400" rtl="0" eaLnBrk="1" latinLnBrk="0" hangingPunct="1">
        <a:lnSpc>
          <a:spcPct val="114000"/>
        </a:lnSpc>
        <a:spcBef>
          <a:spcPts val="600"/>
        </a:spcBef>
        <a:spcAft>
          <a:spcPts val="600"/>
        </a:spcAft>
        <a:buClr>
          <a:schemeClr val="tx1"/>
        </a:buClr>
        <a:buFont typeface="Arial"/>
        <a:buNone/>
        <a:tabLst/>
        <a:defRPr sz="1600" b="0" kern="1200">
          <a:solidFill>
            <a:schemeClr val="tx1"/>
          </a:solidFill>
          <a:latin typeface="+mn-lt"/>
          <a:ea typeface="+mn-ea"/>
          <a:cs typeface="+mn-cs"/>
        </a:defRPr>
      </a:lvl6pPr>
      <a:lvl7pPr marL="1374775" indent="0" algn="l" defTabSz="914400" rtl="0" eaLnBrk="1" latinLnBrk="0" hangingPunct="1">
        <a:lnSpc>
          <a:spcPct val="114000"/>
        </a:lnSpc>
        <a:spcBef>
          <a:spcPts val="600"/>
        </a:spcBef>
        <a:spcAft>
          <a:spcPts val="600"/>
        </a:spcAft>
        <a:buClr>
          <a:schemeClr val="tx1"/>
        </a:buClr>
        <a:buFont typeface="Arial"/>
        <a:buNone/>
        <a:tabLst/>
        <a:defRPr sz="1600" b="0" kern="1200" baseline="0">
          <a:solidFill>
            <a:schemeClr val="tx1"/>
          </a:solidFill>
          <a:latin typeface="+mn-lt"/>
          <a:ea typeface="+mn-ea"/>
          <a:cs typeface="+mn-cs"/>
        </a:defRPr>
      </a:lvl7pPr>
      <a:lvl8pPr marL="1601788" indent="0" algn="l" defTabSz="914400" rtl="0" eaLnBrk="1" latinLnBrk="0" hangingPunct="1">
        <a:lnSpc>
          <a:spcPct val="114000"/>
        </a:lnSpc>
        <a:spcBef>
          <a:spcPts val="600"/>
        </a:spcBef>
        <a:spcAft>
          <a:spcPts val="600"/>
        </a:spcAft>
        <a:buClr>
          <a:schemeClr val="tx1"/>
        </a:buClr>
        <a:buFont typeface="Arial"/>
        <a:buNone/>
        <a:tabLst/>
        <a:defRPr sz="1600" b="0" kern="1200" baseline="0">
          <a:solidFill>
            <a:schemeClr val="tx1"/>
          </a:solidFill>
          <a:latin typeface="+mn-lt"/>
          <a:ea typeface="+mn-ea"/>
          <a:cs typeface="+mn-cs"/>
        </a:defRPr>
      </a:lvl8pPr>
      <a:lvl9pPr marL="1828800" indent="0" algn="l" defTabSz="914400" rtl="0" eaLnBrk="1" latinLnBrk="0" hangingPunct="1">
        <a:lnSpc>
          <a:spcPct val="114000"/>
        </a:lnSpc>
        <a:spcBef>
          <a:spcPts val="600"/>
        </a:spcBef>
        <a:spcAft>
          <a:spcPts val="600"/>
        </a:spcAft>
        <a:buClr>
          <a:schemeClr val="tx1"/>
        </a:buClr>
        <a:buFont typeface="Arial"/>
        <a:buNone/>
        <a:tabLst/>
        <a:defRPr sz="1600" b="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hyperlink" Target="mailto:Michael_Faircloth@ml.com"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about.bankofamerica.com/en-us/global-impact/environmental-sustainability.html?cm_mmc=EBZ-EnterpriseBrand-_-vanity-_-EB01VN003C_bankofamerica.com_environment-_-NA&amp;bcen=8a6b"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hyperlink" Target="http://www.bankofamerica.com/help/equalhousing_popup.cf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bankatwork.bankofamerica.com/?cm_mmc=dep-groupbanking-_-vanity-_-gb01vn0007_bankatwork-_-na" TargetMode="External"/><Relationship Id="rId2" Type="http://schemas.openxmlformats.org/officeDocument/2006/relationships/hyperlink" Target="http://californiacraftbrewery.tagresources.com/" TargetMode="Externa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204057-010.jpg"/>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l="-5367" r="-4744"/>
          <a:stretch/>
        </p:blipFill>
        <p:spPr>
          <a:xfrm>
            <a:off x="27777" y="323541"/>
            <a:ext cx="9116223" cy="6067353"/>
          </a:xfrm>
          <a:prstGeom prst="rect">
            <a:avLst/>
          </a:prstGeom>
        </p:spPr>
      </p:pic>
      <p:pic>
        <p:nvPicPr>
          <p:cNvPr id="8" name="Picture 7" descr="No backgroun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16532" y="1034881"/>
            <a:ext cx="6822903" cy="4265084"/>
          </a:xfrm>
          <a:prstGeom prst="rect">
            <a:avLst/>
          </a:prstGeom>
        </p:spPr>
      </p:pic>
      <p:sp>
        <p:nvSpPr>
          <p:cNvPr id="12" name="TextBox 11"/>
          <p:cNvSpPr txBox="1"/>
          <p:nvPr/>
        </p:nvSpPr>
        <p:spPr>
          <a:xfrm>
            <a:off x="1455159" y="4598934"/>
            <a:ext cx="6261458" cy="830997"/>
          </a:xfrm>
          <a:prstGeom prst="rect">
            <a:avLst/>
          </a:prstGeom>
          <a:noFill/>
        </p:spPr>
        <p:txBody>
          <a:bodyPr wrap="none" rtlCol="0">
            <a:spAutoFit/>
          </a:bodyPr>
          <a:lstStyle/>
          <a:p>
            <a:pPr algn="ctr"/>
            <a:r>
              <a:rPr lang="en-US" sz="2400" b="1" dirty="0" err="1" smtClean="0"/>
              <a:t>TapTalk</a:t>
            </a:r>
            <a:r>
              <a:rPr lang="en-US" sz="2400" b="1" dirty="0" smtClean="0"/>
              <a:t>: Thursday April 27, 2017</a:t>
            </a:r>
          </a:p>
          <a:p>
            <a:pPr algn="ctr"/>
            <a:r>
              <a:rPr lang="en-US" sz="2400" b="1" dirty="0" smtClean="0"/>
              <a:t>Retirement Solutions for CCBA Members </a:t>
            </a:r>
            <a:endParaRPr lang="en-US" sz="2400" b="1" dirty="0"/>
          </a:p>
        </p:txBody>
      </p:sp>
    </p:spTree>
    <p:extLst>
      <p:ext uri="{BB962C8B-B14F-4D97-AF65-F5344CB8AC3E}">
        <p14:creationId xmlns:p14="http://schemas.microsoft.com/office/powerpoint/2010/main" val="368302549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3375" y="1305432"/>
            <a:ext cx="8191500" cy="2456057"/>
          </a:xfrm>
          <a:prstGeom prst="rect">
            <a:avLst/>
          </a:prstGeom>
          <a:noFill/>
        </p:spPr>
        <p:txBody>
          <a:bodyPr wrap="square" numCol="1" spcCol="365760" rtlCol="0">
            <a:spAutoFit/>
          </a:bodyPr>
          <a:lstStyle/>
          <a:p>
            <a:pPr marL="285750" indent="-285750">
              <a:lnSpc>
                <a:spcPct val="120000"/>
              </a:lnSpc>
            </a:pPr>
            <a:endParaRPr lang="en-US" sz="1600" dirty="0" smtClean="0">
              <a:latin typeface="+mn-lt"/>
            </a:endParaRPr>
          </a:p>
          <a:p>
            <a:pPr marL="285750" indent="-285750">
              <a:lnSpc>
                <a:spcPct val="120000"/>
              </a:lnSpc>
            </a:pPr>
            <a:r>
              <a:rPr lang="en-US" sz="1600" dirty="0" smtClean="0">
                <a:latin typeface="+mn-lt"/>
              </a:rPr>
              <a:t>Michael W. Faircloth CRPS® </a:t>
            </a:r>
          </a:p>
          <a:p>
            <a:r>
              <a:rPr lang="en-US" sz="1600" dirty="0" smtClean="0">
                <a:latin typeface="+mn-lt"/>
              </a:rPr>
              <a:t>May Faircloth Martin Group</a:t>
            </a:r>
          </a:p>
          <a:p>
            <a:r>
              <a:rPr lang="en-US" sz="1600" dirty="0" smtClean="0">
                <a:latin typeface="+mn-lt"/>
              </a:rPr>
              <a:t>Vice President, Senior Financial Advisor</a:t>
            </a:r>
          </a:p>
          <a:p>
            <a:r>
              <a:rPr lang="en-US" sz="1600" dirty="0" smtClean="0">
                <a:latin typeface="+mn-lt"/>
              </a:rPr>
              <a:t>Merrill Lynch</a:t>
            </a:r>
          </a:p>
          <a:p>
            <a:r>
              <a:rPr lang="en-US" sz="1600" dirty="0" smtClean="0">
                <a:latin typeface="+mn-lt"/>
              </a:rPr>
              <a:t>801 10</a:t>
            </a:r>
            <a:r>
              <a:rPr lang="en-US" sz="1600" baseline="30000" dirty="0" smtClean="0">
                <a:latin typeface="+mn-lt"/>
              </a:rPr>
              <a:t>th</a:t>
            </a:r>
            <a:r>
              <a:rPr lang="en-US" sz="1600" dirty="0" smtClean="0">
                <a:latin typeface="+mn-lt"/>
              </a:rPr>
              <a:t> Street Modesto, CA </a:t>
            </a:r>
          </a:p>
          <a:p>
            <a:r>
              <a:rPr lang="en-US" sz="1600" dirty="0" smtClean="0">
                <a:latin typeface="+mn-lt"/>
              </a:rPr>
              <a:t>T: 209.578.2601</a:t>
            </a:r>
          </a:p>
          <a:p>
            <a:r>
              <a:rPr lang="en-US" sz="1600" u="sng" dirty="0" smtClean="0">
                <a:latin typeface="+mn-lt"/>
                <a:hlinkClick r:id="rId2"/>
              </a:rPr>
              <a:t>Michael_Faircloth@ml.com</a:t>
            </a:r>
            <a:r>
              <a:rPr lang="en-US" sz="1600" u="sng" dirty="0" smtClean="0">
                <a:latin typeface="+mn-lt"/>
              </a:rPr>
              <a:t> </a:t>
            </a:r>
            <a:endParaRPr lang="en-US" sz="1600" dirty="0" smtClean="0">
              <a:latin typeface="+mn-lt"/>
            </a:endParaRPr>
          </a:p>
          <a:p>
            <a:pPr marL="285750" indent="-285750">
              <a:lnSpc>
                <a:spcPct val="120000"/>
              </a:lnSpc>
            </a:pPr>
            <a:endParaRPr lang="en-US" sz="1600" dirty="0">
              <a:latin typeface="+mn-lt"/>
            </a:endParaRPr>
          </a:p>
        </p:txBody>
      </p:sp>
      <p:sp>
        <p:nvSpPr>
          <p:cNvPr id="2" name="Title 1"/>
          <p:cNvSpPr>
            <a:spLocks noGrp="1"/>
          </p:cNvSpPr>
          <p:nvPr>
            <p:ph type="title"/>
          </p:nvPr>
        </p:nvSpPr>
        <p:spPr>
          <a:xfrm>
            <a:off x="333374" y="299538"/>
            <a:ext cx="6566189" cy="811212"/>
          </a:xfrm>
        </p:spPr>
        <p:txBody>
          <a:bodyPr/>
          <a:lstStyle/>
          <a:p>
            <a:pPr marL="285750" indent="-285750"/>
            <a:r>
              <a:rPr lang="en-US" dirty="0">
                <a:solidFill>
                  <a:schemeClr val="accent3"/>
                </a:solidFill>
                <a:latin typeface="Calibri"/>
                <a:ea typeface="ヒラギノ角ゴ Pro W3" charset="0"/>
                <a:cs typeface="Calibri"/>
              </a:rPr>
              <a:t>Contact </a:t>
            </a:r>
            <a:r>
              <a:rPr lang="en-US" dirty="0" smtClean="0">
                <a:solidFill>
                  <a:schemeClr val="accent3"/>
                </a:solidFill>
                <a:latin typeface="Calibri"/>
                <a:ea typeface="ヒラギノ角ゴ Pro W3" charset="0"/>
                <a:cs typeface="Calibri"/>
              </a:rPr>
              <a:t>information</a:t>
            </a:r>
            <a:endParaRPr lang="en-US" dirty="0">
              <a:solidFill>
                <a:schemeClr val="accent3"/>
              </a:solidFill>
              <a:latin typeface="Calibri"/>
              <a:ea typeface="ヒラギノ角ゴ Pro W3" charset="0"/>
              <a:cs typeface="Calibri"/>
            </a:endParaRPr>
          </a:p>
        </p:txBody>
      </p:sp>
      <p:sp>
        <p:nvSpPr>
          <p:cNvPr id="7" name="Slide Number Placeholder 3"/>
          <p:cNvSpPr>
            <a:spLocks noGrp="1"/>
          </p:cNvSpPr>
          <p:nvPr>
            <p:ph type="sldNum" sz="quarter" idx="4294967295"/>
          </p:nvPr>
        </p:nvSpPr>
        <p:spPr>
          <a:xfrm>
            <a:off x="8524488" y="6549323"/>
            <a:ext cx="615051" cy="228600"/>
          </a:xfrm>
          <a:prstGeom prst="rect">
            <a:avLst/>
          </a:prstGeom>
        </p:spPr>
        <p:txBody>
          <a:bodyPr/>
          <a:lstStyle/>
          <a:p>
            <a:r>
              <a:rPr lang="en-US" dirty="0" smtClean="0">
                <a:solidFill>
                  <a:schemeClr val="bg1"/>
                </a:solidFill>
              </a:rPr>
              <a:t>17</a:t>
            </a:r>
            <a:endParaRPr lang="en-US" dirty="0">
              <a:solidFill>
                <a:schemeClr val="bg1"/>
              </a:solidFill>
            </a:endParaRPr>
          </a:p>
        </p:txBody>
      </p:sp>
    </p:spTree>
    <p:extLst>
      <p:ext uri="{BB962C8B-B14F-4D97-AF65-F5344CB8AC3E}">
        <p14:creationId xmlns:p14="http://schemas.microsoft.com/office/powerpoint/2010/main" val="6018502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1114" y="645369"/>
            <a:ext cx="8536186" cy="1692765"/>
          </a:xfrm>
          <a:prstGeom prst="rect">
            <a:avLst/>
          </a:prstGeom>
        </p:spPr>
        <p:txBody>
          <a:bodyPr wrap="square" lIns="0" tIns="0" rIns="91427" bIns="45714">
            <a:spAutoFit/>
          </a:bodyPr>
          <a:lstStyle/>
          <a:p>
            <a:pPr marL="228600" indent="-228600">
              <a:spcAft>
                <a:spcPts val="300"/>
              </a:spcAft>
            </a:pPr>
            <a:endParaRPr lang="en-US" sz="900" baseline="30000" dirty="0" smtClean="0">
              <a:latin typeface="Calibri" pitchFamily="34" charset="0"/>
              <a:cs typeface="Calibri" pitchFamily="34" charset="0"/>
            </a:endParaRPr>
          </a:p>
          <a:p>
            <a:pPr marL="114300" indent="-114300">
              <a:spcAft>
                <a:spcPts val="300"/>
              </a:spcAft>
            </a:pPr>
            <a:endParaRPr lang="en-US" sz="900" baseline="30000" dirty="0" smtClean="0">
              <a:latin typeface="Calibri" pitchFamily="34" charset="0"/>
              <a:cs typeface="Calibri" pitchFamily="34" charset="0"/>
            </a:endParaRPr>
          </a:p>
          <a:p>
            <a:pPr>
              <a:spcAft>
                <a:spcPts val="300"/>
              </a:spcAft>
            </a:pPr>
            <a:r>
              <a:rPr lang="en-US" sz="900" dirty="0" smtClean="0">
                <a:latin typeface="Calibri" pitchFamily="34" charset="0"/>
                <a:cs typeface="Calibri" pitchFamily="34" charset="0"/>
              </a:rPr>
              <a:t>2016 Bank of America Merrill Lynch Workplace Benefits Report Methodology: Boston Research Technologies interviewed a national sample of 1,227 employees between October 27 and November 11, 2015, on behalf of Bank of America Merrill Lynch. To qualify for the survey, employees had to be current participants  in a 401(k) plan; the plan did not have to be provided by Bank of America Merrill Lynch. Bank of America Merrill Lynch was not identified as the sponsor of the study.</a:t>
            </a:r>
          </a:p>
          <a:p>
            <a:pPr>
              <a:spcAft>
                <a:spcPts val="300"/>
              </a:spcAft>
            </a:pPr>
            <a:r>
              <a:rPr lang="en-US" sz="900" dirty="0" smtClean="0">
                <a:latin typeface="Calibri" pitchFamily="34" charset="0"/>
                <a:cs typeface="Calibri" pitchFamily="34" charset="0"/>
              </a:rPr>
              <a:t>2015 Bank of America Merrill Lynch Employer Workplace Benefits Report Methodology: Boston Research Technologies interviewed a national sample of 1,020 employers – from October 14 to December 14, 2014  - on behalf of Bank of America Merrill Lynch. To qualify for the survey, Small companies are defined as having less than 5 million in 401(k) plan assets, Mid-size companies are those with at least 5 million but less than 100 million in plan assets, and Large companies have 100 million or more in plan assets.</a:t>
            </a:r>
            <a:endParaRPr lang="en-US" sz="900" dirty="0">
              <a:latin typeface="Calibri" pitchFamily="34" charset="0"/>
              <a:ea typeface="Calibri (theme)"/>
              <a:cs typeface="Calibri" pitchFamily="34" charset="0"/>
            </a:endParaRPr>
          </a:p>
          <a:p>
            <a:pPr>
              <a:spcAft>
                <a:spcPts val="300"/>
              </a:spcAft>
            </a:pPr>
            <a:endParaRPr lang="en-US" sz="900" dirty="0">
              <a:latin typeface="Calibri" pitchFamily="34" charset="0"/>
              <a:cs typeface="Calibri" pitchFamily="34" charset="0"/>
            </a:endParaRPr>
          </a:p>
          <a:p>
            <a:pPr>
              <a:spcAft>
                <a:spcPts val="300"/>
              </a:spcAft>
            </a:pPr>
            <a:endParaRPr lang="en-US" sz="900" dirty="0">
              <a:latin typeface="Calibri" pitchFamily="34" charset="0"/>
              <a:cs typeface="Calibri" pitchFamily="34" charset="0"/>
            </a:endParaRPr>
          </a:p>
          <a:p>
            <a:pPr>
              <a:spcAft>
                <a:spcPts val="300"/>
              </a:spcAft>
            </a:pPr>
            <a:endParaRPr lang="en-US" sz="800" dirty="0">
              <a:solidFill>
                <a:srgbClr val="FF0000"/>
              </a:solidFill>
              <a:latin typeface="Calibri" pitchFamily="34" charset="0"/>
              <a:cs typeface="Calibri" pitchFamily="34" charset="0"/>
            </a:endParaRPr>
          </a:p>
        </p:txBody>
      </p:sp>
      <p:sp>
        <p:nvSpPr>
          <p:cNvPr id="9" name="Slide Number Placeholder 5"/>
          <p:cNvSpPr>
            <a:spLocks noGrp="1"/>
          </p:cNvSpPr>
          <p:nvPr>
            <p:ph type="sldNum" sz="quarter" idx="4294967295"/>
          </p:nvPr>
        </p:nvSpPr>
        <p:spPr bwMode="white">
          <a:xfrm>
            <a:off x="8524875" y="6567488"/>
            <a:ext cx="614363" cy="228600"/>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rgbClr val="FFFFFF"/>
                </a:solidFill>
                <a:latin typeface="Calibri" charset="0"/>
                <a:cs typeface="Calibri" charset="0"/>
              </a:defRPr>
            </a:lvl1pPr>
          </a:lstStyle>
          <a:p>
            <a:fld id="{AC2489AB-018A-DA45-A656-2784D1182C2C}" type="slidenum">
              <a:rPr lang="en-US">
                <a:latin typeface="Calibri (theme)"/>
                <a:cs typeface="Calibri" pitchFamily="34" charset="0"/>
              </a:rPr>
              <a:pPr/>
              <a:t>11</a:t>
            </a:fld>
            <a:endParaRPr lang="en-US" dirty="0">
              <a:latin typeface="Calibri (theme)"/>
              <a:cs typeface="Calibri" pitchFamily="34" charset="0"/>
            </a:endParaRPr>
          </a:p>
        </p:txBody>
      </p:sp>
      <p:sp>
        <p:nvSpPr>
          <p:cNvPr id="5" name="Title 3"/>
          <p:cNvSpPr txBox="1">
            <a:spLocks/>
          </p:cNvSpPr>
          <p:nvPr/>
        </p:nvSpPr>
        <p:spPr>
          <a:xfrm>
            <a:off x="251460" y="209697"/>
            <a:ext cx="8166182" cy="873613"/>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85750" indent="-285750" algn="l"/>
            <a:r>
              <a:rPr lang="en-US" sz="2400" dirty="0">
                <a:solidFill>
                  <a:schemeClr val="accent3"/>
                </a:solidFill>
                <a:latin typeface="Calibri"/>
                <a:ea typeface="ヒラギノ角ゴ Pro W3" charset="0"/>
                <a:cs typeface="Calibri"/>
              </a:rPr>
              <a:t>Important disclosure</a:t>
            </a:r>
          </a:p>
        </p:txBody>
      </p:sp>
    </p:spTree>
    <p:extLst>
      <p:ext uri="{BB962C8B-B14F-4D97-AF65-F5344CB8AC3E}">
        <p14:creationId xmlns:p14="http://schemas.microsoft.com/office/powerpoint/2010/main" val="124543729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268288" y="787400"/>
            <a:ext cx="8609012" cy="5347620"/>
          </a:xfrm>
          <a:prstGeom prst="rect">
            <a:avLst/>
          </a:prstGeom>
          <a:noFill/>
          <a:ln w="9525">
            <a:noFill/>
            <a:miter lim="800000"/>
            <a:headEnd/>
            <a:tailEnd/>
          </a:ln>
        </p:spPr>
        <p:txBody>
          <a:bodyPr vert="horz" wrap="square" lIns="91440" tIns="0" rIns="0" bIns="0" numCol="1" anchor="t" anchorCtr="0" compatLnSpc="1">
            <a:prstTxWarp prst="textNoShape">
              <a:avLst/>
            </a:prstTxWarp>
            <a:spAutoFit/>
          </a:bodyPr>
          <a:lstStyle/>
          <a:p>
            <a:pPr>
              <a:spcAft>
                <a:spcPts val="300"/>
              </a:spcAft>
            </a:pPr>
            <a:r>
              <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rPr>
              <a:t>“Bank of America Merrill Lynch” is the marketing name for the retirement services</a:t>
            </a:r>
            <a:r>
              <a:rPr kumimoji="0" lang="en-US" sz="800" b="0" i="0" u="none" strike="noStrike" cap="none" normalizeH="0" dirty="0" smtClean="0">
                <a:ln>
                  <a:noFill/>
                </a:ln>
                <a:solidFill>
                  <a:srgbClr val="231F20"/>
                </a:solidFill>
                <a:effectLst/>
                <a:latin typeface="Calibri" pitchFamily="34" charset="0"/>
                <a:ea typeface="Calibri (theme)"/>
                <a:cs typeface="Calibri" pitchFamily="34" charset="0"/>
              </a:rPr>
              <a:t> businesses as well as the </a:t>
            </a:r>
            <a:r>
              <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rPr>
              <a:t>global banking and global markets businesses of Bank of </a:t>
            </a:r>
            <a:r>
              <a:rPr lang="en-US" sz="800" dirty="0" smtClean="0">
                <a:solidFill>
                  <a:srgbClr val="231F20"/>
                </a:solidFill>
                <a:latin typeface="Calibri" pitchFamily="34" charset="0"/>
                <a:ea typeface="Calibri (theme)"/>
                <a:cs typeface="Calibri" pitchFamily="34" charset="0"/>
              </a:rPr>
              <a:t>America Corporation. Lending, derivatives and other commercial banking activities are performed globally by banking affiliates of Bank of America Corporation, including Bank of America, N.A., Member FDIC. Securities, strategic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advisory and other investment banking activities are performed globally by investment banking affiliates </a:t>
            </a:r>
            <a:r>
              <a:rPr lang="en-US" sz="800" dirty="0">
                <a:solidFill>
                  <a:srgbClr val="231F20"/>
                </a:solidFill>
                <a:latin typeface="Calibri" pitchFamily="34" charset="0"/>
                <a:ea typeface="Calibri (theme)"/>
                <a:cs typeface="Calibri" pitchFamily="34" charset="0"/>
              </a:rPr>
              <a:t>o</a:t>
            </a:r>
            <a:r>
              <a:rPr lang="en-US" sz="800" dirty="0" smtClean="0">
                <a:solidFill>
                  <a:srgbClr val="231F20"/>
                </a:solidFill>
                <a:latin typeface="Calibri" pitchFamily="34" charset="0"/>
                <a:ea typeface="Calibri (theme)"/>
                <a:cs typeface="Calibri" pitchFamily="34" charset="0"/>
              </a:rPr>
              <a:t>f Bank of America Corporation (“Investment Banking Affiliates”), including, in the United States, Merrill Lynch, Pierce, Fenner &amp; Smith Incorporated and Merrill Lynch Professional Clearing Corp., all of which are registered broker-dealers and members of FINRA and SIPC, and, in other jurisdictions,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by locally registered entities. Merrill Lynch, Pierce, Fenner &amp; Smith Incorporated and Merrill Lynch Professional Clearing Corp. are registered as futures commission merchants with the CFTC and are members of the NFA. </a:t>
            </a:r>
          </a:p>
          <a:p>
            <a:pPr>
              <a:spcAft>
                <a:spcPts val="300"/>
              </a:spcAft>
            </a:pPr>
            <a:r>
              <a:rPr lang="en-US" sz="800" dirty="0" smtClean="0">
                <a:solidFill>
                  <a:srgbClr val="231F20"/>
                </a:solidFill>
                <a:latin typeface="Calibri" pitchFamily="34" charset="0"/>
                <a:ea typeface="Calibri (theme)"/>
                <a:cs typeface="Calibri" pitchFamily="34" charset="0"/>
              </a:rPr>
              <a:t>These materials have been prepared by one or more subsidiaries of Bank of America Corporation for the client or potential client to whom such materials are directly addressed and delivered (the “Company”) in connection with an actual or potential mandate or engagement and may not be used or relied upon for any purpose other than as specifically contemplated by a written agreement with us. These materials are based on information provided by or on behalf of the Company and/or other potential transaction participants, from public sources or otherwise reviewed by us. We assume no responsibility for independent investigation or verification of such information (including, without limitation, data from third-party suppliers) and have relied on such information being complete and accurate in all material respects. To the extent such information includes estimates and forecasts of future financial performance prepared by or reviewed with the managements of the Company and/or other potential transaction participants or obtained from public sources, we have assumed that such estimates and forecasts have been reasonably prepared on bases reflecting the best currently available estimates and judgments of such managements (or, with respect to estimates and forecasts obtained from public sources, represent reasonable estimates). No representation or warranty, express or implied, is made as to the accuracy or completeness of such information, and nothing contained herein is, or shall be relied upon as, a representation, whether as to the past, the present or the future.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These materials were designed for use by specific persons familiar with the business and affairs of the Company and are being furnished and should be considered only in connection with other information, oral or written, being provided by us in connection herewith. These materials are not intended to provide the sole basis for evaluating, and should not be considered a recommendation with respect to, any transaction or other matter. These materials do not constitute an offer or solicitation to sell or purchase any securities and are not a commitment by Bank of America Corporation or any of its affiliates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to provide or arrange any financing for any transaction or to purchase any security in connection therewith. These materials are for discussion purposes only and are subject to our review and assessment from a legal, compliance, accounting policy and risk perspective, as appropriate, following our discussion with the Company. We assume no obligation to update or otherwise revise these materials. These materials have not been prepared with a view toward public disclosure under applicable securities laws or otherwise, are intended for the benefit and use of the Company, and may not be reproduced, disseminated, quoted or referred to, in whole or in part, without our prior written consent. These materials may not reflect information known to other professionals in other business areas of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Bank of America Corporation and its affiliates.</a:t>
            </a:r>
          </a:p>
          <a:p>
            <a:pPr lvl="0">
              <a:spcAft>
                <a:spcPts val="300"/>
              </a:spcAft>
            </a:pPr>
            <a:r>
              <a:rPr lang="en-US" sz="800" dirty="0" smtClean="0">
                <a:solidFill>
                  <a:srgbClr val="231F20"/>
                </a:solidFill>
                <a:latin typeface="Calibri" pitchFamily="34" charset="0"/>
                <a:ea typeface="Calibri (theme)"/>
                <a:cs typeface="Calibri" pitchFamily="34" charset="0"/>
              </a:rPr>
              <a:t>Bank of America Corporation and its affiliates (collectively, the “BofA Group”) comprise a full-service securities firm and commercial bank engaged in securities, commodities and derivatives trading, foreign exchange and other brokerage activities, and principal investing as well as providing investment, corporate and private banking, asset and investment management, financing and strategic advisory services and other commercial services and products to a wide range of corporations, governments and individuals, domestically and offshore, from which conflicting interests or duties, or a perception thereof, may arise. In the ordinary course of these activities, parts of the BofA Group at any time may invest on a principal basis or manage funds that invest, make or hold long or short positions, finance positions or trade or otherwise effect transactions, for their own accounts or the accounts of customers, in debt, equity or other securities or financial instruments (including derivatives, bank loans or other obligations) of the Company, potential counterparties or any other company that may be involved in a transaction. Products and services that may be referenced in the accompanying materials may be provided through one or more affiliates of Bank of America Corporation. We have adopted policies and guidelines designed to preserve the independence of our research analysts. These policies prohibit employees from offering research coverage, a favorable research rating or a specific price target or offering to change a research rating or price target as consideration for or an inducement to obtain business or other compensation. We are required to obtain, verify and record certain information that identifies the Company, which information includes the name and address of the Company and other information that will allow us to identify the Company in accordance, as applicable, with the USA Patriot Act (Title III of Pub. L. 107-56 (signed into law Oct. 26, 2001)) and such other laws, rules and regulations as applicable within and outside the United States.</a:t>
            </a:r>
          </a:p>
          <a:p>
            <a:pPr>
              <a:spcAft>
                <a:spcPts val="300"/>
              </a:spcAft>
            </a:pPr>
            <a:r>
              <a:rPr lang="en-US" sz="800" b="1" dirty="0" smtClean="0">
                <a:solidFill>
                  <a:srgbClr val="231F20"/>
                </a:solidFill>
                <a:latin typeface="Calibri" pitchFamily="34" charset="0"/>
                <a:ea typeface="Calibri (theme)"/>
                <a:cs typeface="Calibri" pitchFamily="34" charset="0"/>
              </a:rPr>
              <a:t>Bank of America Corporation and its affiliates do not provide legal, compliance, tax or accounting advice. If any person uses or refers to any such tax statement in promoting, marketing or recommending a partnership or other entity, investment plan or arrangement to any taxpayer, then the statement expressed herein is being delivered to support the promotion or marketing of the transaction or matter addressed and the recipient should seek advice based on its particular circumstances from an independent tax advisor. Notwithstanding anything that may appear herein or in other materials to the contrary, the Company shall be permitted to disclose the tax treatment and tax structure of a transaction (including any materials, opinions or analyses relating to such tax treatment or tax structure, but without disclosure of identifying information or, except to the extent relating to such tax structure or tax treatment, any nonpublic commercial or financial information) on and after the earliest to occur of the date of (i) public announcement of discussions relating to such transaction, (ii) public announcement of such transaction or (iii) execution of a definitive agreement (with or without conditions) to enter into such transaction; provided, however, that if such transaction is not consummated for any reason, the provisions of this sentence shall cease to apply.</a:t>
            </a:r>
          </a:p>
          <a:p>
            <a:pPr>
              <a:spcAft>
                <a:spcPts val="300"/>
              </a:spcAft>
            </a:pPr>
            <a:endParaRPr kumimoji="0" lang="en-US" sz="700" b="0" i="0" u="none" strike="noStrike" cap="none" normalizeH="0" baseline="0" dirty="0" smtClean="0">
              <a:ln>
                <a:noFill/>
              </a:ln>
              <a:solidFill>
                <a:srgbClr val="231F20"/>
              </a:solidFill>
              <a:effectLst/>
              <a:latin typeface="Calibri" pitchFamily="34" charset="0"/>
              <a:ea typeface="Calibri (theme)"/>
              <a:cs typeface="Calibri" pitchFamily="34" charset="0"/>
            </a:endParaRPr>
          </a:p>
        </p:txBody>
      </p:sp>
      <p:sp>
        <p:nvSpPr>
          <p:cNvPr id="6" name="Slide Number Placeholder 5"/>
          <p:cNvSpPr>
            <a:spLocks noGrp="1"/>
          </p:cNvSpPr>
          <p:nvPr>
            <p:ph type="sldNum" sz="quarter" idx="4294967295"/>
          </p:nvPr>
        </p:nvSpPr>
        <p:spPr bwMode="white">
          <a:xfrm>
            <a:off x="8524875" y="6567488"/>
            <a:ext cx="614363" cy="228600"/>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rgbClr val="FFFFFF"/>
                </a:solidFill>
                <a:latin typeface="Calibri" charset="0"/>
                <a:cs typeface="Calibri" charset="0"/>
              </a:defRPr>
            </a:lvl1pPr>
          </a:lstStyle>
          <a:p>
            <a:fld id="{AC2489AB-018A-DA45-A656-2784D1182C2C}" type="slidenum">
              <a:rPr lang="en-US">
                <a:latin typeface="Calibri (theme)"/>
                <a:cs typeface="Calibri" pitchFamily="34" charset="0"/>
              </a:rPr>
              <a:pPr/>
              <a:t>12</a:t>
            </a:fld>
            <a:endParaRPr lang="en-US" dirty="0">
              <a:latin typeface="Calibri (theme)"/>
              <a:cs typeface="Calibri" pitchFamily="34" charset="0"/>
            </a:endParaRPr>
          </a:p>
        </p:txBody>
      </p:sp>
      <p:sp>
        <p:nvSpPr>
          <p:cNvPr id="7" name="Title 3"/>
          <p:cNvSpPr txBox="1">
            <a:spLocks/>
          </p:cNvSpPr>
          <p:nvPr/>
        </p:nvSpPr>
        <p:spPr>
          <a:xfrm>
            <a:off x="251460" y="209697"/>
            <a:ext cx="8166182" cy="873613"/>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285750" indent="-285750" algn="l"/>
            <a:r>
              <a:rPr lang="en-US" sz="2400" dirty="0">
                <a:solidFill>
                  <a:schemeClr val="accent3"/>
                </a:solidFill>
                <a:latin typeface="Calibri"/>
                <a:ea typeface="ヒラギノ角ゴ Pro W3" charset="0"/>
                <a:cs typeface="Calibri"/>
              </a:rPr>
              <a:t>Important information</a:t>
            </a:r>
          </a:p>
        </p:txBody>
      </p:sp>
    </p:spTree>
    <p:extLst>
      <p:ext uri="{BB962C8B-B14F-4D97-AF65-F5344CB8AC3E}">
        <p14:creationId xmlns:p14="http://schemas.microsoft.com/office/powerpoint/2010/main" val="297246891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47"/>
          <p:cNvSpPr>
            <a:spLocks noChangeArrowheads="1"/>
          </p:cNvSpPr>
          <p:nvPr/>
        </p:nvSpPr>
        <p:spPr bwMode="auto">
          <a:xfrm>
            <a:off x="273050" y="795386"/>
            <a:ext cx="8567525" cy="4565865"/>
          </a:xfrm>
          <a:prstGeom prst="rect">
            <a:avLst/>
          </a:prstGeom>
          <a:noFill/>
          <a:ln w="9525">
            <a:noFill/>
            <a:miter lim="800000"/>
            <a:headEnd/>
            <a:tailEnd/>
          </a:ln>
        </p:spPr>
        <p:txBody>
          <a:bodyPr vert="horz" wrap="square" lIns="91440" tIns="0" rIns="0" bIns="0" numCol="1" anchor="t" anchorCtr="0" compatLnSpc="1">
            <a:prstTxWarp prst="textNoShape">
              <a:avLst/>
            </a:prstTxWarp>
            <a:spAutoFit/>
          </a:bodyPr>
          <a:lstStyle/>
          <a:p>
            <a:pPr>
              <a:lnSpc>
                <a:spcPts val="900"/>
              </a:lnSpc>
              <a:spcAft>
                <a:spcPts val="300"/>
              </a:spcAft>
            </a:pPr>
            <a:r>
              <a:rPr lang="en-US" sz="800" dirty="0" smtClean="0">
                <a:latin typeface="+mn-lt"/>
              </a:rPr>
              <a:t>TAG Resources and </a:t>
            </a:r>
            <a:r>
              <a:rPr lang="en-US" sz="800" dirty="0">
                <a:latin typeface="+mn-lt"/>
              </a:rPr>
              <a:t>Transamerica Retirement Solutions are not affiliated companies.</a:t>
            </a:r>
          </a:p>
          <a:p>
            <a:pPr>
              <a:lnSpc>
                <a:spcPts val="900"/>
              </a:lnSpc>
              <a:spcAft>
                <a:spcPts val="300"/>
              </a:spcAft>
            </a:pPr>
            <a:r>
              <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rPr>
              <a:t>Investing in securities involves risks, and there is always the potential of losing money when you invest in securities. You </a:t>
            </a:r>
            <a:r>
              <a:rPr lang="en-US" sz="800" dirty="0" smtClean="0">
                <a:solidFill>
                  <a:srgbClr val="231F20"/>
                </a:solidFill>
                <a:latin typeface="Calibri" pitchFamily="34" charset="0"/>
                <a:ea typeface="Calibri (theme)"/>
                <a:cs typeface="Calibri" pitchFamily="34" charset="0"/>
              </a:rPr>
              <a:t>should review any planned financial transactions that may have tax or legal implications with your personal tax or legal advisor.</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All guarantees and benefits of the insurance policy are backed by the claims-paying ability of the issuing insurance company. </a:t>
            </a:r>
            <a:r>
              <a:rPr lang="en-US" sz="800" b="1" dirty="0" smtClean="0">
                <a:solidFill>
                  <a:srgbClr val="231F20"/>
                </a:solidFill>
                <a:latin typeface="Calibri" pitchFamily="34" charset="0"/>
                <a:ea typeface="Calibri (theme)"/>
                <a:cs typeface="Calibri" pitchFamily="34" charset="0"/>
              </a:rPr>
              <a:t>They are not backed by Merrill Lynch or its affiliates, nor do Merrill Lynch </a:t>
            </a:r>
            <a:br>
              <a:rPr lang="en-US" sz="800" b="1" dirty="0" smtClean="0">
                <a:solidFill>
                  <a:srgbClr val="231F20"/>
                </a:solidFill>
                <a:latin typeface="Calibri" pitchFamily="34" charset="0"/>
                <a:ea typeface="Calibri (theme)"/>
                <a:cs typeface="Calibri" pitchFamily="34" charset="0"/>
              </a:rPr>
            </a:br>
            <a:r>
              <a:rPr lang="en-US" sz="800" b="1" dirty="0" smtClean="0">
                <a:solidFill>
                  <a:srgbClr val="231F20"/>
                </a:solidFill>
                <a:latin typeface="Calibri" pitchFamily="34" charset="0"/>
                <a:ea typeface="Calibri (theme)"/>
                <a:cs typeface="Calibri" pitchFamily="34" charset="0"/>
              </a:rPr>
              <a:t>or its affiliates make any representations or guarantees regarding the claims-paying ability of the issuing insurance company. </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Merrill Lynch offers a broad range of brokerage, investment advisory (including financial planning) and other services. There are important differences between brokerage and investment advisory services, including the type of advice and assistance provided, the fees charged, and the rights and obligations of the parties. It is important to understand the differences, particularly when determining which service or services to select.</a:t>
            </a:r>
          </a:p>
          <a:p>
            <a:pPr lvl="0">
              <a:lnSpc>
                <a:spcPts val="900"/>
              </a:lnSpc>
              <a:spcAft>
                <a:spcPts val="300"/>
              </a:spcAft>
            </a:pPr>
            <a:r>
              <a:rPr lang="en-US" sz="800" dirty="0" smtClean="0">
                <a:solidFill>
                  <a:srgbClr val="231F20"/>
                </a:solidFill>
                <a:latin typeface="Calibri" pitchFamily="34" charset="0"/>
                <a:ea typeface="Calibri (theme)"/>
                <a:cs typeface="Calibri" pitchFamily="34" charset="0"/>
              </a:rPr>
              <a:t>Merrill Lynch is the marketing name for Merrill Lynch Wealth Management, Merrill Edge®, and the Private Banking and Investment Group, all of which are made available through Merrill Lynch, Pierce, Fenner &amp; Smith Incorporated (“MLPF&amp;S”). Merrill Edge consists of the Merrill Edge Advisory Center</a:t>
            </a:r>
            <a:r>
              <a:rPr lang="en-US" sz="800" dirty="0">
                <a:latin typeface="Calibri" pitchFamily="34" charset="0"/>
                <a:cs typeface="Calibri" pitchFamily="34" charset="0"/>
              </a:rPr>
              <a:t> ™</a:t>
            </a:r>
            <a:r>
              <a:rPr lang="en-US" sz="800" dirty="0" smtClean="0">
                <a:solidFill>
                  <a:srgbClr val="231F20"/>
                </a:solidFill>
                <a:latin typeface="Calibri" pitchFamily="34" charset="0"/>
                <a:ea typeface="Calibri (theme)"/>
                <a:cs typeface="Calibri" pitchFamily="34" charset="0"/>
              </a:rPr>
              <a:t> (investment guidance) and self-directed online investing.  </a:t>
            </a:r>
          </a:p>
          <a:p>
            <a:pPr lvl="0">
              <a:lnSpc>
                <a:spcPts val="900"/>
              </a:lnSpc>
              <a:spcAft>
                <a:spcPts val="300"/>
              </a:spcAft>
            </a:pPr>
            <a:r>
              <a:rPr lang="en-US" sz="800" dirty="0">
                <a:latin typeface="Calibri" panose="020F0502020204030204" pitchFamily="34" charset="0"/>
                <a:cs typeface="Calibri" panose="020F0502020204030204" pitchFamily="34" charset="0"/>
              </a:rPr>
              <a:t>Merrill Edge® and the Bull symbol are registered trademarks of Bank of America Corporation (“BofA Corp.”). </a:t>
            </a:r>
            <a:r>
              <a:rPr lang="en-US" sz="800" dirty="0" smtClean="0">
                <a:solidFill>
                  <a:srgbClr val="231F20"/>
                </a:solidFill>
                <a:latin typeface="Calibri" pitchFamily="34" charset="0"/>
                <a:ea typeface="Calibri (theme)"/>
                <a:cs typeface="Calibri" pitchFamily="34" charset="0"/>
              </a:rPr>
              <a:t>Merrill Edge® is available through MLPF&amp;S, and consists of the Merrill Edge Advisory Center™ (investment guidance) and self-directed online investing.</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MLPF&amp;S is a registered broker-dealer, a registered investment advisor and member SIPC. Merrill Lynch Life Agency Inc. (“MLLA”) is a licensed insurance agency. Both are wholly owned subsidiaries of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Bank of America Corporation (“BofA Corp.”).</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U.S. Trust, Bank of America Private Wealth Management operates through Bank of America, N.A., and other subsidiaries of BofA Corp. Bank of America, N.A., Member FDIC.</a:t>
            </a:r>
          </a:p>
          <a:p>
            <a:pPr lvl="0">
              <a:lnSpc>
                <a:spcPts val="900"/>
              </a:lnSpc>
              <a:spcAft>
                <a:spcPts val="300"/>
              </a:spcAft>
            </a:pPr>
            <a:r>
              <a:rPr lang="en-US" sz="800" dirty="0" smtClean="0">
                <a:solidFill>
                  <a:srgbClr val="231F20"/>
                </a:solidFill>
                <a:latin typeface="Calibri" pitchFamily="34" charset="0"/>
                <a:ea typeface="Calibri (theme)"/>
                <a:cs typeface="Calibri" pitchFamily="34" charset="0"/>
              </a:rPr>
              <a:t>Merrill Lynch makes available products and services offered by MLPF&amp;S and other subsidiaries of BofA Corp. </a:t>
            </a:r>
          </a:p>
          <a:p>
            <a:pPr lvl="0">
              <a:lnSpc>
                <a:spcPts val="900"/>
              </a:lnSpc>
              <a:spcAft>
                <a:spcPts val="300"/>
              </a:spcAft>
            </a:pPr>
            <a:r>
              <a:rPr lang="en-US" sz="800" dirty="0" smtClean="0">
                <a:solidFill>
                  <a:srgbClr val="231F20"/>
                </a:solidFill>
                <a:latin typeface="Calibri" pitchFamily="34" charset="0"/>
                <a:ea typeface="Calibri (theme)"/>
                <a:cs typeface="Calibri" pitchFamily="34" charset="0"/>
              </a:rPr>
              <a:t>The Private Banking and Investment Group is a division of MLPF&amp;S that offers a broad array of personalized wealth management products and services. Both brokerage and investment advisory services (including financial planning) are offered by the group’s private wealth advisors through MLPF&amp;S. The nature and degree of advice and assistance provided, the fees charged, and client rights and </a:t>
            </a:r>
            <a:br>
              <a:rPr lang="en-US" sz="800" dirty="0" smtClean="0">
                <a:solidFill>
                  <a:srgbClr val="231F20"/>
                </a:solidFill>
                <a:latin typeface="Calibri" pitchFamily="34" charset="0"/>
                <a:ea typeface="Calibri (theme)"/>
                <a:cs typeface="Calibri" pitchFamily="34" charset="0"/>
              </a:rPr>
            </a:br>
            <a:r>
              <a:rPr lang="en-US" sz="800" dirty="0" smtClean="0">
                <a:solidFill>
                  <a:srgbClr val="231F20"/>
                </a:solidFill>
                <a:latin typeface="Calibri" pitchFamily="34" charset="0"/>
                <a:ea typeface="Calibri (theme)"/>
                <a:cs typeface="Calibri" pitchFamily="34" charset="0"/>
              </a:rPr>
              <a:t>Merrill Lynch’s obligations will differ among these services. Investments involve risk, including the possible loss of principal investment.</a:t>
            </a:r>
          </a:p>
          <a:p>
            <a:pPr>
              <a:lnSpc>
                <a:spcPts val="900"/>
              </a:lnSpc>
              <a:spcAft>
                <a:spcPts val="300"/>
              </a:spcAft>
            </a:pPr>
            <a:r>
              <a:rPr lang="en-US" sz="800" kern="0" spc="-10" dirty="0" smtClean="0">
                <a:solidFill>
                  <a:srgbClr val="231F20"/>
                </a:solidFill>
                <a:latin typeface="Calibri" pitchFamily="34" charset="0"/>
                <a:ea typeface="Calibri (theme)"/>
                <a:cs typeface="Calibri" pitchFamily="34" charset="0"/>
              </a:rPr>
              <a:t>The banking, credit and trust services sold by the group’s private wealth advisors are offered by licensed banks and trust companies, including Bank of America, N.A., Member FDIC, and other affiliated banks.</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Banking, mortgage, and home equity products offered by Bank of America, N.A., and affiliated banks, Members FDIC and wholly owned subsidiaries of Bank of America Corporation.</a:t>
            </a:r>
          </a:p>
          <a:p>
            <a:pPr>
              <a:lnSpc>
                <a:spcPts val="900"/>
              </a:lnSpc>
              <a:spcAft>
                <a:spcPts val="300"/>
              </a:spcAft>
            </a:pPr>
            <a:r>
              <a:rPr lang="en-US" sz="800" dirty="0" smtClean="0">
                <a:solidFill>
                  <a:srgbClr val="231F20"/>
                </a:solidFill>
                <a:latin typeface="Calibri" pitchFamily="34" charset="0"/>
                <a:ea typeface="Calibri (theme)"/>
                <a:cs typeface="Calibri" pitchFamily="34" charset="0"/>
              </a:rPr>
              <a:t>Credit and collateral are subject to approval. Terms and conditions apply. This is not a commitment to lend. Programs, rates, terms and conditions are subject to change without notice.</a:t>
            </a:r>
          </a:p>
          <a:p>
            <a:r>
              <a:rPr lang="en-US" sz="800" dirty="0" smtClean="0">
                <a:solidFill>
                  <a:srgbClr val="231F20"/>
                </a:solidFill>
                <a:latin typeface="Calibri" pitchFamily="34" charset="0"/>
                <a:ea typeface="Calibri (theme)"/>
                <a:cs typeface="Calibri" pitchFamily="34" charset="0"/>
              </a:rPr>
              <a:t>Investment products offered through MLPF&amp;S and insurance products offered through MLLA:</a:t>
            </a:r>
          </a:p>
          <a:p>
            <a:endParaRPr lang="en-US" sz="800" dirty="0" smtClean="0">
              <a:solidFill>
                <a:srgbClr val="231F20"/>
              </a:solidFill>
              <a:latin typeface="Calibri" pitchFamily="34" charset="0"/>
              <a:ea typeface="Calibri (theme)"/>
              <a:cs typeface="Calibri" pitchFamily="34" charset="0"/>
            </a:endParaRPr>
          </a:p>
          <a:p>
            <a:endParaRPr lang="en-US" sz="780" dirty="0" smtClean="0">
              <a:solidFill>
                <a:srgbClr val="231F20"/>
              </a:solidFill>
              <a:latin typeface="Calibri" pitchFamily="34" charset="0"/>
              <a:ea typeface="Calibri (theme)"/>
              <a:cs typeface="Calibri" pitchFamily="34" charset="0"/>
            </a:endParaRPr>
          </a:p>
          <a:p>
            <a:endParaRPr lang="en-US" sz="780" dirty="0" smtClean="0">
              <a:solidFill>
                <a:srgbClr val="231F20"/>
              </a:solidFill>
              <a:latin typeface="Calibri" pitchFamily="34" charset="0"/>
              <a:ea typeface="Calibri (theme)"/>
              <a:cs typeface="Calibri" pitchFamily="34" charset="0"/>
            </a:endParaRPr>
          </a:p>
          <a:p>
            <a:endParaRPr lang="en-US" sz="780" dirty="0" smtClean="0">
              <a:solidFill>
                <a:srgbClr val="231F20"/>
              </a:solidFill>
              <a:latin typeface="Calibri" pitchFamily="34" charset="0"/>
              <a:ea typeface="Calibri (theme)"/>
              <a:cs typeface="Calibri" pitchFamily="34" charset="0"/>
            </a:endParaRPr>
          </a:p>
          <a:p>
            <a:endParaRPr lang="en-US" sz="780" dirty="0" smtClean="0">
              <a:solidFill>
                <a:srgbClr val="231F20"/>
              </a:solidFill>
              <a:latin typeface="Calibri" pitchFamily="34" charset="0"/>
              <a:ea typeface="Calibri (theme)"/>
              <a:cs typeface="Calibri" pitchFamily="34" charset="0"/>
            </a:endParaRPr>
          </a:p>
          <a:p>
            <a:pPr lvl="0">
              <a:spcBef>
                <a:spcPts val="600"/>
              </a:spcBef>
            </a:pPr>
            <a:endParaRPr lang="en-US" sz="800" dirty="0" smtClean="0">
              <a:solidFill>
                <a:srgbClr val="231F20"/>
              </a:solidFill>
              <a:latin typeface="Calibri" pitchFamily="34" charset="0"/>
              <a:ea typeface="Calibri (theme)"/>
              <a:cs typeface="Calibri" pitchFamily="34" charset="0"/>
            </a:endParaRPr>
          </a:p>
          <a:p>
            <a:pPr lvl="0">
              <a:spcBef>
                <a:spcPts val="600"/>
              </a:spcBef>
            </a:pPr>
            <a:r>
              <a:rPr lang="en-US" sz="800" dirty="0" smtClean="0">
                <a:solidFill>
                  <a:srgbClr val="231F20"/>
                </a:solidFill>
                <a:latin typeface="Calibri" pitchFamily="34" charset="0"/>
                <a:ea typeface="Calibri (theme)"/>
                <a:cs typeface="Calibri" pitchFamily="34" charset="0"/>
              </a:rPr>
              <a:t>© 2016 Bank of America Corporation.  </a:t>
            </a:r>
            <a:r>
              <a:rPr lang="en-US" sz="800" dirty="0" smtClean="0">
                <a:latin typeface="Calibri" pitchFamily="34" charset="0"/>
                <a:ea typeface="Calibri (theme)"/>
                <a:cs typeface="Calibri" pitchFamily="34" charset="0"/>
              </a:rPr>
              <a:t>|  AR9NNWXX  </a:t>
            </a:r>
            <a:r>
              <a:rPr lang="en-US" sz="800" dirty="0" smtClean="0">
                <a:solidFill>
                  <a:srgbClr val="231F20"/>
                </a:solidFill>
                <a:latin typeface="Calibri" pitchFamily="34" charset="0"/>
                <a:ea typeface="Calibri (theme)"/>
                <a:cs typeface="Calibri" pitchFamily="34" charset="0"/>
              </a:rPr>
              <a:t>|  10/2016</a:t>
            </a:r>
            <a:r>
              <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rPr>
              <a:t> </a:t>
            </a:r>
          </a:p>
          <a:p>
            <a:pPr marL="109728">
              <a:spcBef>
                <a:spcPts val="600"/>
              </a:spcBef>
            </a:pPr>
            <a:r>
              <a:rPr lang="en-US" sz="800" dirty="0" smtClean="0">
                <a:solidFill>
                  <a:srgbClr val="000000"/>
                </a:solidFill>
                <a:latin typeface="Calibri"/>
                <a:cs typeface="Calibri"/>
              </a:rPr>
              <a:t>To </a:t>
            </a:r>
            <a:r>
              <a:rPr lang="en-US" sz="800" dirty="0">
                <a:solidFill>
                  <a:srgbClr val="000000"/>
                </a:solidFill>
                <a:latin typeface="Calibri"/>
                <a:cs typeface="Calibri"/>
              </a:rPr>
              <a:t>learn more about Bank of America’s environmental goals and initiatives, go to </a:t>
            </a:r>
            <a:r>
              <a:rPr lang="en-US" sz="800" b="1" dirty="0">
                <a:solidFill>
                  <a:srgbClr val="000000"/>
                </a:solidFill>
                <a:latin typeface="Calibri"/>
                <a:cs typeface="Calibri"/>
                <a:hlinkClick r:id="rId3"/>
              </a:rPr>
              <a:t>bankofamerica.com/environment</a:t>
            </a:r>
            <a:r>
              <a:rPr lang="en-US" sz="800" dirty="0">
                <a:solidFill>
                  <a:srgbClr val="000000"/>
                </a:solidFill>
                <a:latin typeface="Calibri"/>
                <a:cs typeface="Calibri"/>
              </a:rPr>
              <a:t>. </a:t>
            </a:r>
            <a:r>
              <a:rPr lang="en-US" sz="800" dirty="0" smtClean="0">
                <a:solidFill>
                  <a:srgbClr val="000000"/>
                </a:solidFill>
                <a:latin typeface="Calibri"/>
                <a:cs typeface="Calibri"/>
              </a:rPr>
              <a:t>Leaf </a:t>
            </a:r>
            <a:r>
              <a:rPr lang="en-US" sz="800" dirty="0">
                <a:solidFill>
                  <a:srgbClr val="000000"/>
                </a:solidFill>
                <a:latin typeface="Calibri"/>
                <a:cs typeface="Calibri"/>
              </a:rPr>
              <a:t>icon is a registered trademark of </a:t>
            </a:r>
            <a:r>
              <a:rPr lang="en-US" sz="800" dirty="0" err="1" smtClean="0">
                <a:solidFill>
                  <a:srgbClr val="000000"/>
                </a:solidFill>
                <a:latin typeface="Calibri"/>
                <a:cs typeface="Calibri"/>
              </a:rPr>
              <a:t>BofA</a:t>
            </a:r>
            <a:r>
              <a:rPr lang="en-US" sz="800" dirty="0" smtClean="0">
                <a:solidFill>
                  <a:srgbClr val="000000"/>
                </a:solidFill>
                <a:latin typeface="Calibri"/>
                <a:cs typeface="Calibri"/>
              </a:rPr>
              <a:t> Corp.</a:t>
            </a:r>
            <a:endParaRPr lang="en-US" sz="800" dirty="0">
              <a:solidFill>
                <a:srgbClr val="000000"/>
              </a:solidFill>
              <a:latin typeface="Calibri"/>
              <a:cs typeface="Calibri"/>
            </a:endParaRPr>
          </a:p>
          <a:p>
            <a:pPr lvl="0">
              <a:spcBef>
                <a:spcPts val="600"/>
              </a:spcBef>
            </a:pPr>
            <a:endPar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endParaRPr>
          </a:p>
        </p:txBody>
      </p:sp>
      <p:sp>
        <p:nvSpPr>
          <p:cNvPr id="14338" name="AutoShape 2"/>
          <p:cNvSpPr>
            <a:spLocks noChangeAspect="1" noChangeArrowheads="1" noTextEdit="1"/>
          </p:cNvSpPr>
          <p:nvPr/>
        </p:nvSpPr>
        <p:spPr bwMode="auto">
          <a:xfrm>
            <a:off x="136525" y="69850"/>
            <a:ext cx="8696325"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solidFill>
                <a:srgbClr val="231F20"/>
              </a:solidFill>
              <a:latin typeface="Calibri (theme)"/>
              <a:ea typeface="Calibri (theme)"/>
            </a:endParaRPr>
          </a:p>
        </p:txBody>
      </p:sp>
      <p:sp>
        <p:nvSpPr>
          <p:cNvPr id="5" name="Title 3"/>
          <p:cNvSpPr txBox="1">
            <a:spLocks/>
          </p:cNvSpPr>
          <p:nvPr/>
        </p:nvSpPr>
        <p:spPr>
          <a:xfrm>
            <a:off x="251460" y="209697"/>
            <a:ext cx="8166182" cy="873613"/>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dirty="0">
                <a:solidFill>
                  <a:schemeClr val="accent3"/>
                </a:solidFill>
                <a:latin typeface="Calibri"/>
                <a:ea typeface="ヒラギノ角ゴ Pro W3" charset="0"/>
                <a:cs typeface="Calibri"/>
              </a:rPr>
              <a:t>Important information (continued)</a:t>
            </a:r>
          </a:p>
        </p:txBody>
      </p:sp>
      <p:sp>
        <p:nvSpPr>
          <p:cNvPr id="8" name="Rectangle 52"/>
          <p:cNvSpPr>
            <a:spLocks noChangeArrowheads="1"/>
          </p:cNvSpPr>
          <p:nvPr/>
        </p:nvSpPr>
        <p:spPr bwMode="auto">
          <a:xfrm>
            <a:off x="6176963" y="3838576"/>
            <a:ext cx="0" cy="2769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231F20"/>
              </a:solidFill>
              <a:effectLst/>
              <a:latin typeface="Calibri (theme)"/>
              <a:ea typeface="Calibri (theme)"/>
            </a:endParaRPr>
          </a:p>
        </p:txBody>
      </p:sp>
      <p:sp>
        <p:nvSpPr>
          <p:cNvPr id="21" name="Slide Number Placeholder 5"/>
          <p:cNvSpPr>
            <a:spLocks noGrp="1"/>
          </p:cNvSpPr>
          <p:nvPr>
            <p:ph type="sldNum" sz="quarter" idx="4294967295"/>
          </p:nvPr>
        </p:nvSpPr>
        <p:spPr bwMode="white">
          <a:xfrm>
            <a:off x="8524875" y="6567488"/>
            <a:ext cx="614363" cy="228600"/>
          </a:xfrm>
          <a:prstGeom prst="rect">
            <a:avLst/>
          </a:prstGeom>
        </p:spPr>
        <p:txBody>
          <a:bodyPr vert="horz" wrap="square" lIns="91440" tIns="45720" rIns="91440" bIns="45720" numCol="1" anchor="ctr" anchorCtr="0" compatLnSpc="1">
            <a:prstTxWarp prst="textNoShape">
              <a:avLst/>
            </a:prstTxWarp>
          </a:bodyPr>
          <a:lstStyle>
            <a:lvl1pPr algn="ctr">
              <a:defRPr sz="1000" smtClean="0">
                <a:solidFill>
                  <a:srgbClr val="FFFFFF"/>
                </a:solidFill>
                <a:latin typeface="Calibri" charset="0"/>
                <a:cs typeface="Calibri" charset="0"/>
              </a:defRPr>
            </a:lvl1pPr>
          </a:lstStyle>
          <a:p>
            <a:fld id="{AC2489AB-018A-DA45-A656-2784D1182C2C}" type="slidenum">
              <a:rPr lang="en-US">
                <a:latin typeface="Calibri (theme)"/>
                <a:cs typeface="Calibri" pitchFamily="34" charset="0"/>
              </a:rPr>
              <a:pPr/>
              <a:t>13</a:t>
            </a:fld>
            <a:endParaRPr lang="en-US" dirty="0">
              <a:latin typeface="Calibri (theme)"/>
              <a:cs typeface="Calibri" pitchFamily="34" charset="0"/>
            </a:endParaRPr>
          </a:p>
        </p:txBody>
      </p:sp>
      <p:grpSp>
        <p:nvGrpSpPr>
          <p:cNvPr id="2" name="Group 24"/>
          <p:cNvGrpSpPr/>
          <p:nvPr/>
        </p:nvGrpSpPr>
        <p:grpSpPr>
          <a:xfrm>
            <a:off x="4882672" y="2791530"/>
            <a:ext cx="1099502" cy="123111"/>
            <a:chOff x="4857617" y="3481537"/>
            <a:chExt cx="1099502" cy="123111"/>
          </a:xfrm>
        </p:grpSpPr>
        <p:sp>
          <p:nvSpPr>
            <p:cNvPr id="22" name="Rectangle 52"/>
            <p:cNvSpPr>
              <a:spLocks noChangeArrowheads="1"/>
            </p:cNvSpPr>
            <p:nvPr/>
          </p:nvSpPr>
          <p:spPr bwMode="auto">
            <a:xfrm>
              <a:off x="4857617" y="3481537"/>
              <a:ext cx="1099502" cy="12311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hlinkClick r:id="rId4"/>
                </a:rPr>
                <a:t>Equal Housing Lender</a:t>
              </a:r>
              <a:endParaRPr kumimoji="0" lang="en-US" sz="800" b="0" i="0" u="none" strike="noStrike" cap="none" normalizeH="0" baseline="0" dirty="0" smtClean="0">
                <a:ln>
                  <a:noFill/>
                </a:ln>
                <a:solidFill>
                  <a:srgbClr val="231F20"/>
                </a:solidFill>
                <a:effectLst/>
                <a:latin typeface="Calibri" pitchFamily="34" charset="0"/>
                <a:ea typeface="Calibri (theme)"/>
                <a:cs typeface="Calibri" pitchFamily="34" charset="0"/>
              </a:endParaRPr>
            </a:p>
          </p:txBody>
        </p:sp>
        <p:pic>
          <p:nvPicPr>
            <p:cNvPr id="24" name="Picture 6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01799" y="3481726"/>
              <a:ext cx="139456" cy="114101"/>
            </a:xfrm>
            <a:prstGeom prst="rect">
              <a:avLst/>
            </a:prstGeom>
            <a:noFill/>
            <a:ln w="9525">
              <a:noFill/>
              <a:miter lim="800000"/>
              <a:headEnd/>
              <a:tailEnd/>
            </a:ln>
          </p:spPr>
        </p:pic>
      </p:grpSp>
      <p:graphicFrame>
        <p:nvGraphicFramePr>
          <p:cNvPr id="23" name="Table 22"/>
          <p:cNvGraphicFramePr>
            <a:graphicFrameLocks noGrp="1"/>
          </p:cNvGraphicFramePr>
          <p:nvPr>
            <p:extLst>
              <p:ext uri="{D42A27DB-BD31-4B8C-83A1-F6EECF244321}">
                <p14:modId xmlns:p14="http://schemas.microsoft.com/office/powerpoint/2010/main" val="2289965137"/>
              </p:ext>
            </p:extLst>
          </p:nvPr>
        </p:nvGraphicFramePr>
        <p:xfrm>
          <a:off x="387085" y="4089733"/>
          <a:ext cx="5823216" cy="572770"/>
        </p:xfrm>
        <a:graphic>
          <a:graphicData uri="http://schemas.openxmlformats.org/drawingml/2006/table">
            <a:tbl>
              <a:tblPr firstRow="1" bandRow="1">
                <a:tableStyleId>{5C22544A-7EE6-4342-B048-85BDC9FD1C3A}</a:tableStyleId>
              </a:tblPr>
              <a:tblGrid>
                <a:gridCol w="1941072"/>
                <a:gridCol w="1941072"/>
                <a:gridCol w="1941072"/>
              </a:tblGrid>
              <a:tr h="209550">
                <a:tc>
                  <a:txBody>
                    <a:bodyPr/>
                    <a:lstStyle/>
                    <a:p>
                      <a:pPr algn="ctr"/>
                      <a:r>
                        <a:rPr lang="en-US" sz="1100" b="1" dirty="0" smtClean="0">
                          <a:solidFill>
                            <a:schemeClr val="tx1"/>
                          </a:solidFill>
                        </a:rPr>
                        <a:t>Are Not</a:t>
                      </a:r>
                      <a:r>
                        <a:rPr lang="en-US" sz="1100" b="1" baseline="0" dirty="0" smtClean="0">
                          <a:solidFill>
                            <a:schemeClr val="tx1"/>
                          </a:solidFill>
                        </a:rPr>
                        <a:t> FDIC Insured</a:t>
                      </a:r>
                      <a:endParaRPr lang="en-US" sz="1100" b="1" dirty="0">
                        <a:solidFill>
                          <a:schemeClr val="tx1"/>
                        </a:solidFill>
                      </a:endParaRPr>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1" dirty="0" smtClean="0">
                          <a:solidFill>
                            <a:schemeClr val="tx1"/>
                          </a:solidFill>
                        </a:rPr>
                        <a:t>Are Not Bank Guaranteed</a:t>
                      </a:r>
                      <a:endParaRPr lang="en-US" sz="1100" b="1" dirty="0">
                        <a:solidFill>
                          <a:schemeClr val="tx1"/>
                        </a:solidFill>
                      </a:endParaRPr>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100" b="1" dirty="0" smtClean="0">
                          <a:solidFill>
                            <a:schemeClr val="tx1"/>
                          </a:solidFill>
                        </a:rPr>
                        <a:t>May Lose</a:t>
                      </a:r>
                      <a:r>
                        <a:rPr lang="en-US" sz="1100" b="1" baseline="0" dirty="0" smtClean="0">
                          <a:solidFill>
                            <a:schemeClr val="tx1"/>
                          </a:solidFill>
                        </a:rPr>
                        <a:t> Value</a:t>
                      </a:r>
                      <a:endParaRPr lang="en-US" sz="1100" b="1" dirty="0">
                        <a:solidFill>
                          <a:schemeClr val="tx1"/>
                        </a:solidFill>
                      </a:endParaRPr>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3220">
                <a:tc>
                  <a:txBody>
                    <a:bodyPr/>
                    <a:lstStyle/>
                    <a:p>
                      <a:pPr algn="ctr"/>
                      <a:r>
                        <a:rPr lang="en-US" sz="1100" b="1" dirty="0" smtClean="0"/>
                        <a:t>Are Not Deposits</a:t>
                      </a:r>
                      <a:endParaRPr lang="en-US" sz="1100" b="1" dirty="0"/>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00"/>
                        </a:lnSpc>
                      </a:pPr>
                      <a:r>
                        <a:rPr lang="en-US" sz="1100" b="1" dirty="0" smtClean="0"/>
                        <a:t>Are Not Insured by Any </a:t>
                      </a:r>
                      <a:br>
                        <a:rPr lang="en-US" sz="1100" b="1" dirty="0" smtClean="0"/>
                      </a:br>
                      <a:r>
                        <a:rPr lang="en-US" sz="1100" b="1" dirty="0" smtClean="0"/>
                        <a:t>Federal Government  Agency</a:t>
                      </a:r>
                      <a:endParaRPr lang="en-US" sz="1100" b="1" dirty="0"/>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200"/>
                        </a:lnSpc>
                      </a:pPr>
                      <a:r>
                        <a:rPr lang="en-US" sz="1100" b="1" dirty="0" smtClean="0"/>
                        <a:t>Are Not a Condition to Any </a:t>
                      </a:r>
                      <a:br>
                        <a:rPr lang="en-US" sz="1100" b="1" dirty="0" smtClean="0"/>
                      </a:br>
                      <a:r>
                        <a:rPr lang="en-US" sz="1100" b="1" dirty="0" smtClean="0"/>
                        <a:t>Banking Service or Activity</a:t>
                      </a:r>
                      <a:endParaRPr lang="en-US" sz="1100" b="1" dirty="0"/>
                    </a:p>
                  </a:txBody>
                  <a:tcPr marT="0" marB="0" anchor="ctr">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pic>
        <p:nvPicPr>
          <p:cNvPr id="11" name="Picture 10" descr="envmt_icon_inln_disclosureleaf1_2257rgb_7530rgb.png"/>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71468" y="4944077"/>
            <a:ext cx="82616" cy="118872"/>
          </a:xfrm>
          <a:prstGeom prst="rect">
            <a:avLst/>
          </a:prstGeom>
        </p:spPr>
      </p:pic>
    </p:spTree>
    <p:extLst>
      <p:ext uri="{BB962C8B-B14F-4D97-AF65-F5344CB8AC3E}">
        <p14:creationId xmlns:p14="http://schemas.microsoft.com/office/powerpoint/2010/main" val="28178954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14" y="2198953"/>
            <a:ext cx="7543601" cy="994228"/>
          </a:xfrm>
        </p:spPr>
        <p:txBody>
          <a:bodyPr/>
          <a:lstStyle/>
          <a:p>
            <a:r>
              <a:rPr lang="en-US" dirty="0" smtClean="0">
                <a:latin typeface="Calibri" panose="020F0502020204030204" pitchFamily="34" charset="0"/>
                <a:ea typeface="ヒラギノ角ゴ Pro W3"/>
                <a:cs typeface="Calibri" panose="020F0502020204030204" pitchFamily="34" charset="0"/>
              </a:rPr>
              <a:t>California Craft Brewery Retirement Solution</a:t>
            </a:r>
            <a:r>
              <a:rPr lang="en-US" dirty="0">
                <a:latin typeface="Calibri" panose="020F0502020204030204" pitchFamily="34" charset="0"/>
                <a:ea typeface="ヒラギノ角ゴ Pro W3"/>
                <a:cs typeface="Calibri" panose="020F0502020204030204" pitchFamily="34" charset="0"/>
              </a:rPr>
              <a:t/>
            </a:r>
            <a:br>
              <a:rPr lang="en-US" dirty="0">
                <a:latin typeface="Calibri" panose="020F0502020204030204" pitchFamily="34" charset="0"/>
                <a:ea typeface="ヒラギノ角ゴ Pro W3"/>
                <a:cs typeface="Calibri" panose="020F0502020204030204" pitchFamily="34" charset="0"/>
              </a:rPr>
            </a:br>
            <a:endParaRPr lang="en-US" dirty="0">
              <a:latin typeface="Calibri" panose="020F0502020204030204" pitchFamily="34" charset="0"/>
              <a:ea typeface="ヒラギノ角ゴ Pro W3"/>
              <a:cs typeface="Calibri" panose="020F0502020204030204" pitchFamily="34" charset="0"/>
            </a:endParaRPr>
          </a:p>
        </p:txBody>
      </p:sp>
    </p:spTree>
    <p:extLst>
      <p:ext uri="{BB962C8B-B14F-4D97-AF65-F5344CB8AC3E}">
        <p14:creationId xmlns:p14="http://schemas.microsoft.com/office/powerpoint/2010/main" val="14515042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210123" y="3956207"/>
            <a:ext cx="2705556" cy="2435884"/>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ndParaRPr>
          </a:p>
        </p:txBody>
      </p:sp>
      <p:sp>
        <p:nvSpPr>
          <p:cNvPr id="3" name="Rectangle 2"/>
          <p:cNvSpPr/>
          <p:nvPr/>
        </p:nvSpPr>
        <p:spPr bwMode="auto">
          <a:xfrm>
            <a:off x="333375" y="3956207"/>
            <a:ext cx="2705556" cy="2435884"/>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ndParaRPr>
          </a:p>
        </p:txBody>
      </p:sp>
      <p:sp>
        <p:nvSpPr>
          <p:cNvPr id="2" name="Title 1"/>
          <p:cNvSpPr>
            <a:spLocks noGrp="1"/>
          </p:cNvSpPr>
          <p:nvPr>
            <p:ph type="title"/>
          </p:nvPr>
        </p:nvSpPr>
        <p:spPr/>
        <p:txBody>
          <a:bodyPr/>
          <a:lstStyle/>
          <a:p>
            <a:r>
              <a:rPr lang="en-US" dirty="0">
                <a:latin typeface="Calibri"/>
                <a:ea typeface="ヒラギノ角ゴ Pro W3" charset="0"/>
                <a:cs typeface="Calibri"/>
              </a:rPr>
              <a:t>Retirement p</a:t>
            </a:r>
            <a:r>
              <a:rPr lang="en-US" dirty="0" smtClean="0">
                <a:latin typeface="Calibri"/>
                <a:ea typeface="ヒラギノ角ゴ Pro W3" charset="0"/>
                <a:cs typeface="Calibri"/>
              </a:rPr>
              <a:t>rogram customized </a:t>
            </a:r>
            <a:r>
              <a:rPr lang="en-US" dirty="0">
                <a:latin typeface="Calibri"/>
                <a:ea typeface="ヒラギノ角ゴ Pro W3" charset="0"/>
                <a:cs typeface="Calibri"/>
              </a:rPr>
              <a:t>for </a:t>
            </a:r>
            <a:r>
              <a:rPr lang="en-US" dirty="0" smtClean="0">
                <a:latin typeface="Calibri"/>
                <a:ea typeface="ヒラギノ角ゴ Pro W3" charset="0"/>
                <a:cs typeface="Calibri"/>
              </a:rPr>
              <a:t>CCBA Members</a:t>
            </a:r>
            <a:endParaRPr lang="en-US" dirty="0">
              <a:latin typeface="Calibri"/>
              <a:ea typeface="ヒラギノ角ゴ Pro W3" charset="0"/>
              <a:cs typeface="Calibri"/>
            </a:endParaRPr>
          </a:p>
        </p:txBody>
      </p:sp>
      <p:sp>
        <p:nvSpPr>
          <p:cNvPr id="6" name="TextBox 5"/>
          <p:cNvSpPr txBox="1"/>
          <p:nvPr/>
        </p:nvSpPr>
        <p:spPr>
          <a:xfrm>
            <a:off x="333375" y="793167"/>
            <a:ext cx="7939668" cy="2631490"/>
          </a:xfrm>
          <a:prstGeom prst="rect">
            <a:avLst/>
          </a:prstGeom>
          <a:noFill/>
        </p:spPr>
        <p:txBody>
          <a:bodyPr wrap="square" rtlCol="0">
            <a:spAutoFit/>
          </a:bodyPr>
          <a:lstStyle/>
          <a:p>
            <a:pPr marL="166688" indent="-166688">
              <a:buFont typeface="Arial" panose="020B0604020202020204" pitchFamily="34" charset="0"/>
              <a:buChar char="•"/>
            </a:pPr>
            <a:r>
              <a:rPr lang="en-US" sz="1600" b="1" dirty="0" smtClean="0">
                <a:latin typeface="+mn-lt"/>
              </a:rPr>
              <a:t>Owning a craft brewery requires a unique retirement plan</a:t>
            </a:r>
          </a:p>
          <a:p>
            <a:pPr marL="742950" lvl="1" indent="-285750">
              <a:buFont typeface="Calibri" panose="020F0502020204030204" pitchFamily="34" charset="0"/>
              <a:buChar char="−"/>
            </a:pPr>
            <a:r>
              <a:rPr lang="en-US" sz="1600" dirty="0" smtClean="0">
                <a:latin typeface="+mn-lt"/>
              </a:rPr>
              <a:t>Most employers are not aware of retirement options available to them</a:t>
            </a:r>
          </a:p>
          <a:p>
            <a:pPr marL="742950" lvl="1" indent="-285750">
              <a:buFont typeface="Calibri" panose="020F0502020204030204" pitchFamily="34" charset="0"/>
              <a:buChar char="−"/>
            </a:pPr>
            <a:r>
              <a:rPr lang="en-US" sz="1600" dirty="0" smtClean="0">
                <a:latin typeface="+mn-lt"/>
              </a:rPr>
              <a:t>You need to recruit, retain, and reward long-term employees and managers</a:t>
            </a:r>
          </a:p>
          <a:p>
            <a:pPr marL="742950" lvl="1" indent="-285750">
              <a:buFont typeface="Calibri" panose="020F0502020204030204" pitchFamily="34" charset="0"/>
              <a:buChar char="−"/>
            </a:pPr>
            <a:r>
              <a:rPr lang="en-US" sz="1600" dirty="0" smtClean="0">
                <a:latin typeface="+mn-lt"/>
              </a:rPr>
              <a:t>Most brewery owners know they need a retirement plan, but think small business 401(k) plans are too expensive and time-consuming</a:t>
            </a:r>
          </a:p>
          <a:p>
            <a:pPr marL="742950" lvl="1" indent="-285750">
              <a:buFont typeface="Calibri" panose="020F0502020204030204" pitchFamily="34" charset="0"/>
              <a:buChar char="−"/>
            </a:pPr>
            <a:endParaRPr lang="en-US" sz="500" dirty="0" smtClean="0">
              <a:latin typeface="+mn-lt"/>
            </a:endParaRPr>
          </a:p>
          <a:p>
            <a:pPr marL="166688" indent="-166688">
              <a:buFont typeface="Arial" panose="020B0604020202020204" pitchFamily="34" charset="0"/>
              <a:buChar char="•"/>
            </a:pPr>
            <a:r>
              <a:rPr lang="en-US" sz="1600" b="1" dirty="0" smtClean="0">
                <a:latin typeface="+mn-lt"/>
              </a:rPr>
              <a:t>Introducing the California Craft Brewery Retirement Solution</a:t>
            </a:r>
          </a:p>
          <a:p>
            <a:pPr marL="742950" lvl="1" indent="-285750">
              <a:buFont typeface="Calibri" panose="020F0502020204030204" pitchFamily="34" charset="0"/>
              <a:buChar char="−"/>
            </a:pPr>
            <a:r>
              <a:rPr lang="en-US" sz="1600" dirty="0" smtClean="0">
                <a:latin typeface="+mn-lt"/>
              </a:rPr>
              <a:t>Customized plan for your situation</a:t>
            </a:r>
          </a:p>
          <a:p>
            <a:pPr marL="742950" lvl="1" indent="-285750">
              <a:buFont typeface="Calibri" panose="020F0502020204030204" pitchFamily="34" charset="0"/>
              <a:buChar char="−"/>
            </a:pPr>
            <a:r>
              <a:rPr lang="en-US" sz="1600" dirty="0" smtClean="0">
                <a:latin typeface="+mn-lt"/>
              </a:rPr>
              <a:t>Lower cost</a:t>
            </a:r>
          </a:p>
          <a:p>
            <a:pPr marL="742950" lvl="1" indent="-285750">
              <a:buFont typeface="Calibri" panose="020F0502020204030204" pitchFamily="34" charset="0"/>
              <a:buChar char="−"/>
            </a:pPr>
            <a:r>
              <a:rPr lang="en-US" sz="1600" dirty="0" smtClean="0">
                <a:latin typeface="+mn-lt"/>
              </a:rPr>
              <a:t>All administrative work is outsourced</a:t>
            </a:r>
          </a:p>
          <a:p>
            <a:pPr marL="742950" lvl="1" indent="-285750">
              <a:buFont typeface="Calibri" panose="020F0502020204030204" pitchFamily="34" charset="0"/>
              <a:buChar char="−"/>
            </a:pPr>
            <a:r>
              <a:rPr lang="en-US" sz="1600" dirty="0" smtClean="0">
                <a:latin typeface="+mn-lt"/>
              </a:rPr>
              <a:t>Merrill Lynch team of advisors to advise you and your employees</a:t>
            </a:r>
          </a:p>
        </p:txBody>
      </p:sp>
      <p:sp>
        <p:nvSpPr>
          <p:cNvPr id="7" name="TextBox 6"/>
          <p:cNvSpPr txBox="1"/>
          <p:nvPr/>
        </p:nvSpPr>
        <p:spPr>
          <a:xfrm>
            <a:off x="289931" y="3576166"/>
            <a:ext cx="3144644" cy="369332"/>
          </a:xfrm>
          <a:prstGeom prst="rect">
            <a:avLst/>
          </a:prstGeom>
          <a:noFill/>
        </p:spPr>
        <p:txBody>
          <a:bodyPr wrap="square" rtlCol="0">
            <a:spAutoFit/>
          </a:bodyPr>
          <a:lstStyle/>
          <a:p>
            <a:r>
              <a:rPr lang="en-US" dirty="0">
                <a:solidFill>
                  <a:srgbClr val="0073CF"/>
                </a:solidFill>
                <a:latin typeface="Calibri"/>
                <a:ea typeface="ヒラギノ角ゴ Pro W3" charset="0"/>
                <a:cs typeface="Calibri"/>
              </a:rPr>
              <a:t>Workplace service model</a:t>
            </a:r>
          </a:p>
        </p:txBody>
      </p:sp>
      <p:sp>
        <p:nvSpPr>
          <p:cNvPr id="9" name="TextBox 8"/>
          <p:cNvSpPr txBox="1"/>
          <p:nvPr/>
        </p:nvSpPr>
        <p:spPr>
          <a:xfrm>
            <a:off x="336596" y="3907543"/>
            <a:ext cx="2586975" cy="1569660"/>
          </a:xfrm>
          <a:prstGeom prst="rect">
            <a:avLst/>
          </a:prstGeom>
          <a:noFill/>
        </p:spPr>
        <p:txBody>
          <a:bodyPr wrap="square" rtlCol="0">
            <a:spAutoFit/>
          </a:bodyPr>
          <a:lstStyle/>
          <a:p>
            <a:r>
              <a:rPr lang="en-US" sz="1600" b="1" u="sng" dirty="0" smtClean="0">
                <a:latin typeface="+mn-lt"/>
              </a:rPr>
              <a:t>Advisor Coverage</a:t>
            </a:r>
          </a:p>
          <a:p>
            <a:pPr marL="234950" lvl="1" indent="-179388">
              <a:buFont typeface="Arial" panose="020B0604020202020204" pitchFamily="34" charset="0"/>
              <a:buChar char="•"/>
              <a:tabLst>
                <a:tab pos="747713" algn="l"/>
              </a:tabLst>
            </a:pPr>
            <a:r>
              <a:rPr lang="en-US" sz="1600" dirty="0" smtClean="0">
                <a:latin typeface="+mn-lt"/>
              </a:rPr>
              <a:t>Owners are paired with the May Faircloth Martin Group, a team of advisors with extensive knowledge of the craft beer industry</a:t>
            </a:r>
          </a:p>
        </p:txBody>
      </p:sp>
      <p:sp>
        <p:nvSpPr>
          <p:cNvPr id="10" name="Slide Number Placeholder 9"/>
          <p:cNvSpPr>
            <a:spLocks noGrp="1"/>
          </p:cNvSpPr>
          <p:nvPr>
            <p:ph type="sldNum" sz="quarter" idx="10"/>
          </p:nvPr>
        </p:nvSpPr>
        <p:spPr/>
        <p:txBody>
          <a:bodyPr/>
          <a:lstStyle/>
          <a:p>
            <a:fld id="{7943F4DE-2F74-4FE9-B47A-8DF107091389}" type="slidenum">
              <a:rPr lang="en-US" smtClean="0"/>
              <a:pPr/>
              <a:t>3</a:t>
            </a:fld>
            <a:endParaRPr lang="en-US"/>
          </a:p>
        </p:txBody>
      </p:sp>
      <p:sp>
        <p:nvSpPr>
          <p:cNvPr id="12" name="TextBox 11"/>
          <p:cNvSpPr txBox="1"/>
          <p:nvPr/>
        </p:nvSpPr>
        <p:spPr>
          <a:xfrm>
            <a:off x="3226844" y="3907543"/>
            <a:ext cx="2497873" cy="2062103"/>
          </a:xfrm>
          <a:prstGeom prst="rect">
            <a:avLst/>
          </a:prstGeom>
          <a:noFill/>
        </p:spPr>
        <p:txBody>
          <a:bodyPr wrap="square" rtlCol="0">
            <a:spAutoFit/>
          </a:bodyPr>
          <a:lstStyle/>
          <a:p>
            <a:pPr marL="234950" indent="-179388"/>
            <a:r>
              <a:rPr lang="en-US" sz="1600" b="1" u="sng" dirty="0" smtClean="0">
                <a:latin typeface="+mn-lt"/>
              </a:rPr>
              <a:t>Supplemental Support </a:t>
            </a:r>
          </a:p>
          <a:p>
            <a:pPr marL="234950" lvl="1" indent="-179388">
              <a:buFont typeface="Arial" panose="020B0604020202020204" pitchFamily="34" charset="0"/>
              <a:buChar char="•"/>
            </a:pPr>
            <a:r>
              <a:rPr lang="en-US" sz="1600" dirty="0" smtClean="0">
                <a:latin typeface="+mn-lt"/>
              </a:rPr>
              <a:t>Customized website at </a:t>
            </a:r>
            <a:r>
              <a:rPr lang="en-US" sz="1600" dirty="0">
                <a:latin typeface="+mn-lt"/>
                <a:hlinkClick r:id="rId2"/>
              </a:rPr>
              <a:t>http://californiacraftbrewery.tagresources.com</a:t>
            </a:r>
            <a:r>
              <a:rPr lang="en-US" sz="1600" dirty="0" smtClean="0">
                <a:latin typeface="+mn-lt"/>
                <a:hlinkClick r:id="rId2"/>
              </a:rPr>
              <a:t>/</a:t>
            </a:r>
            <a:r>
              <a:rPr lang="en-US" sz="1600" dirty="0" smtClean="0">
                <a:latin typeface="+mn-lt"/>
              </a:rPr>
              <a:t> Dedicated contact for employers:</a:t>
            </a:r>
          </a:p>
          <a:p>
            <a:pPr marL="227013" lvl="1" indent="-173038"/>
            <a:r>
              <a:rPr lang="en-US" sz="1600" dirty="0">
                <a:latin typeface="+mn-lt"/>
              </a:rPr>
              <a:t>	</a:t>
            </a:r>
            <a:r>
              <a:rPr lang="en-US" sz="1600" dirty="0" smtClean="0">
                <a:latin typeface="+mn-lt"/>
              </a:rPr>
              <a:t>Michael W. Faircloth</a:t>
            </a:r>
          </a:p>
          <a:p>
            <a:pPr marL="227013" lvl="1" indent="-173038"/>
            <a:r>
              <a:rPr lang="en-US" sz="1600" dirty="0">
                <a:latin typeface="+mn-lt"/>
              </a:rPr>
              <a:t> </a:t>
            </a:r>
            <a:r>
              <a:rPr lang="en-US" sz="1600" dirty="0" smtClean="0">
                <a:latin typeface="+mn-lt"/>
              </a:rPr>
              <a:t>          209-578-2601</a:t>
            </a:r>
            <a:endParaRPr lang="en-US" sz="1600" dirty="0">
              <a:latin typeface="+mn-lt"/>
            </a:endParaRPr>
          </a:p>
        </p:txBody>
      </p:sp>
      <p:sp>
        <p:nvSpPr>
          <p:cNvPr id="16" name="Rectangle 15"/>
          <p:cNvSpPr/>
          <p:nvPr/>
        </p:nvSpPr>
        <p:spPr bwMode="auto">
          <a:xfrm>
            <a:off x="6120974" y="3956207"/>
            <a:ext cx="2705556" cy="2435884"/>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ndParaRPr>
          </a:p>
        </p:txBody>
      </p:sp>
      <p:sp>
        <p:nvSpPr>
          <p:cNvPr id="13" name="TextBox 12"/>
          <p:cNvSpPr txBox="1"/>
          <p:nvPr/>
        </p:nvSpPr>
        <p:spPr>
          <a:xfrm>
            <a:off x="6089138" y="3907543"/>
            <a:ext cx="2737392" cy="2062103"/>
          </a:xfrm>
          <a:prstGeom prst="rect">
            <a:avLst/>
          </a:prstGeom>
          <a:noFill/>
        </p:spPr>
        <p:txBody>
          <a:bodyPr wrap="square" rtlCol="0">
            <a:spAutoFit/>
          </a:bodyPr>
          <a:lstStyle/>
          <a:p>
            <a:r>
              <a:rPr lang="en-US" sz="1600" b="1" u="sng" dirty="0" smtClean="0">
                <a:latin typeface="+mn-lt"/>
              </a:rPr>
              <a:t>Financial Education</a:t>
            </a:r>
            <a:endParaRPr lang="en-US" sz="1600" b="1" u="sng" dirty="0">
              <a:latin typeface="+mn-lt"/>
            </a:endParaRPr>
          </a:p>
          <a:p>
            <a:pPr marL="234950" lvl="1" indent="-179388">
              <a:buFont typeface="Arial" panose="020B0604020202020204" pitchFamily="34" charset="0"/>
              <a:buChar char="•"/>
            </a:pPr>
            <a:r>
              <a:rPr lang="en-US" sz="1600" dirty="0" smtClean="0">
                <a:latin typeface="+mn-lt"/>
              </a:rPr>
              <a:t>Education portal for at </a:t>
            </a:r>
            <a:r>
              <a:rPr lang="en-US" sz="1600" dirty="0" smtClean="0">
                <a:latin typeface="+mn-lt"/>
                <a:hlinkClick r:id="rId3"/>
              </a:rPr>
              <a:t>www.bankofamerica.com/bankatwork</a:t>
            </a:r>
            <a:endParaRPr lang="en-US" sz="1600" dirty="0">
              <a:latin typeface="+mn-lt"/>
            </a:endParaRPr>
          </a:p>
          <a:p>
            <a:pPr marL="234950" lvl="1" indent="-179388">
              <a:buFont typeface="Arial" panose="020B0604020202020204" pitchFamily="34" charset="0"/>
              <a:buChar char="•"/>
            </a:pPr>
            <a:r>
              <a:rPr lang="en-US" sz="1600" dirty="0" smtClean="0">
                <a:latin typeface="+mn-lt"/>
              </a:rPr>
              <a:t>Ongoing financial </a:t>
            </a:r>
            <a:r>
              <a:rPr lang="en-US" sz="1600" dirty="0">
                <a:latin typeface="+mn-lt"/>
              </a:rPr>
              <a:t>w</a:t>
            </a:r>
            <a:r>
              <a:rPr lang="en-US" sz="1600" dirty="0" smtClean="0">
                <a:latin typeface="+mn-lt"/>
              </a:rPr>
              <a:t>ellness webinars on a variety of topics of interest</a:t>
            </a:r>
          </a:p>
          <a:p>
            <a:pPr marL="234950" lvl="1" indent="-179388">
              <a:buFont typeface="Arial" panose="020B0604020202020204" pitchFamily="34" charset="0"/>
              <a:buChar char="•"/>
            </a:pPr>
            <a:endParaRPr lang="en-US" sz="1600" dirty="0" smtClean="0">
              <a:latin typeface="+mn-lt"/>
            </a:endParaRPr>
          </a:p>
        </p:txBody>
      </p:sp>
      <p:pic>
        <p:nvPicPr>
          <p:cNvPr id="17" name="Picture Placeholder 20"/>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3559224" y="5752049"/>
            <a:ext cx="247650" cy="287274"/>
          </a:xfrm>
          <a:prstGeom prst="rect">
            <a:avLst/>
          </a:prstGeom>
        </p:spPr>
      </p:pic>
    </p:spTree>
    <p:extLst>
      <p:ext uri="{BB962C8B-B14F-4D97-AF65-F5344CB8AC3E}">
        <p14:creationId xmlns:p14="http://schemas.microsoft.com/office/powerpoint/2010/main" val="23538767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3375" y="1305432"/>
            <a:ext cx="8191500" cy="4228850"/>
          </a:xfrm>
          <a:prstGeom prst="rect">
            <a:avLst/>
          </a:prstGeom>
          <a:noFill/>
        </p:spPr>
        <p:txBody>
          <a:bodyPr wrap="square" numCol="1" spcCol="365760" rtlCol="0">
            <a:spAutoFit/>
          </a:bodyPr>
          <a:lstStyle/>
          <a:p>
            <a:pPr marL="285750" indent="-285750">
              <a:lnSpc>
                <a:spcPct val="120000"/>
              </a:lnSpc>
              <a:buFont typeface="Wingdings" panose="05000000000000000000" pitchFamily="2" charset="2"/>
              <a:buChar char="ü"/>
            </a:pPr>
            <a:r>
              <a:rPr lang="en-US" sz="1600" dirty="0" smtClean="0">
                <a:latin typeface="+mn-lt"/>
              </a:rPr>
              <a:t>Ongoing tax </a:t>
            </a:r>
            <a:r>
              <a:rPr lang="en-US" sz="1600" dirty="0">
                <a:latin typeface="+mn-lt"/>
              </a:rPr>
              <a:t>s</a:t>
            </a:r>
            <a:r>
              <a:rPr lang="en-US" sz="1600" dirty="0" smtClean="0">
                <a:latin typeface="+mn-lt"/>
              </a:rPr>
              <a:t>avings: Personal contributions are tax-deductible</a:t>
            </a:r>
          </a:p>
          <a:p>
            <a:pPr marL="285750" indent="-285750">
              <a:lnSpc>
                <a:spcPct val="120000"/>
              </a:lnSpc>
              <a:buFont typeface="Wingdings" panose="05000000000000000000" pitchFamily="2" charset="2"/>
              <a:buChar char="ü"/>
            </a:pPr>
            <a:endParaRPr lang="en-US" sz="1600" dirty="0" smtClean="0">
              <a:latin typeface="+mn-lt"/>
            </a:endParaRPr>
          </a:p>
          <a:p>
            <a:pPr marL="285750" indent="-285750">
              <a:lnSpc>
                <a:spcPct val="120000"/>
              </a:lnSpc>
              <a:buFont typeface="Wingdings" panose="05000000000000000000" pitchFamily="2" charset="2"/>
              <a:buChar char="ü"/>
            </a:pPr>
            <a:r>
              <a:rPr lang="en-US" sz="1600" dirty="0" smtClean="0">
                <a:latin typeface="+mn-lt"/>
              </a:rPr>
              <a:t>$1,500 Tax Credit: If you start a 401(k), and it's the first for your company, you may qualify for a $500 tax credit for each of the first three years of your plan</a:t>
            </a:r>
          </a:p>
          <a:p>
            <a:pPr marL="285750" indent="-285750">
              <a:lnSpc>
                <a:spcPct val="120000"/>
              </a:lnSpc>
              <a:buFont typeface="Wingdings" panose="05000000000000000000" pitchFamily="2" charset="2"/>
              <a:buChar char="ü"/>
            </a:pPr>
            <a:endParaRPr lang="en-US" sz="1600" dirty="0" smtClean="0">
              <a:latin typeface="+mn-lt"/>
            </a:endParaRPr>
          </a:p>
          <a:p>
            <a:pPr marL="285750" indent="-285750">
              <a:lnSpc>
                <a:spcPct val="120000"/>
              </a:lnSpc>
              <a:buFont typeface="Wingdings" panose="05000000000000000000" pitchFamily="2" charset="2"/>
              <a:buChar char="ü"/>
            </a:pPr>
            <a:r>
              <a:rPr lang="en-US" sz="1600" dirty="0" smtClean="0">
                <a:latin typeface="+mn-lt"/>
              </a:rPr>
              <a:t>More deductions for a match: Giving an employee a 401(k) match is tax deductible for your business</a:t>
            </a:r>
          </a:p>
          <a:p>
            <a:pPr marL="285750" indent="-285750">
              <a:lnSpc>
                <a:spcPct val="120000"/>
              </a:lnSpc>
              <a:buFont typeface="Wingdings" panose="05000000000000000000" pitchFamily="2" charset="2"/>
              <a:buChar char="ü"/>
            </a:pPr>
            <a:endParaRPr lang="en-US" sz="1600" dirty="0" smtClean="0">
              <a:latin typeface="+mn-lt"/>
            </a:endParaRPr>
          </a:p>
          <a:p>
            <a:pPr marL="285750" indent="-285750">
              <a:lnSpc>
                <a:spcPct val="120000"/>
              </a:lnSpc>
              <a:buFont typeface="Wingdings" panose="05000000000000000000" pitchFamily="2" charset="2"/>
              <a:buChar char="ü"/>
            </a:pPr>
            <a:r>
              <a:rPr lang="en-US" sz="1600" dirty="0" smtClean="0">
                <a:latin typeface="+mn-lt"/>
              </a:rPr>
              <a:t>Diversify assets: Most business owners across the California </a:t>
            </a:r>
            <a:r>
              <a:rPr lang="en-US" sz="1600" dirty="0">
                <a:latin typeface="+mn-lt"/>
              </a:rPr>
              <a:t>c</a:t>
            </a:r>
            <a:r>
              <a:rPr lang="en-US" sz="1600" dirty="0" smtClean="0">
                <a:latin typeface="+mn-lt"/>
              </a:rPr>
              <a:t>raft brewing industry have far too much of their future retirement nest egg locked into their business. Having a 401(k) plan helps to diversify your assets.</a:t>
            </a:r>
          </a:p>
          <a:p>
            <a:pPr marL="285750" indent="-285750">
              <a:lnSpc>
                <a:spcPct val="120000"/>
              </a:lnSpc>
              <a:buFont typeface="Wingdings" panose="05000000000000000000" pitchFamily="2" charset="2"/>
              <a:buChar char="ü"/>
            </a:pPr>
            <a:endParaRPr lang="en-US" sz="1600" dirty="0" smtClean="0">
              <a:latin typeface="+mn-lt"/>
            </a:endParaRPr>
          </a:p>
          <a:p>
            <a:pPr marL="285750" indent="-285750">
              <a:lnSpc>
                <a:spcPct val="120000"/>
              </a:lnSpc>
              <a:buFont typeface="Wingdings" panose="05000000000000000000" pitchFamily="2" charset="2"/>
              <a:buChar char="ü"/>
            </a:pPr>
            <a:r>
              <a:rPr lang="en-US" sz="1600" dirty="0" smtClean="0">
                <a:latin typeface="+mn-lt"/>
              </a:rPr>
              <a:t>Saving for the future: Current savings will help supplement future retirement and healthcare expenses</a:t>
            </a:r>
            <a:endParaRPr lang="en-US" sz="1600" dirty="0">
              <a:latin typeface="+mn-lt"/>
            </a:endParaRPr>
          </a:p>
        </p:txBody>
      </p:sp>
      <p:sp>
        <p:nvSpPr>
          <p:cNvPr id="2" name="Title 1"/>
          <p:cNvSpPr>
            <a:spLocks noGrp="1"/>
          </p:cNvSpPr>
          <p:nvPr>
            <p:ph type="title"/>
          </p:nvPr>
        </p:nvSpPr>
        <p:spPr>
          <a:xfrm>
            <a:off x="333374" y="299538"/>
            <a:ext cx="6566189" cy="811212"/>
          </a:xfrm>
        </p:spPr>
        <p:txBody>
          <a:bodyPr/>
          <a:lstStyle/>
          <a:p>
            <a:pPr marL="285750" indent="-285750"/>
            <a:r>
              <a:rPr lang="en-US" dirty="0">
                <a:latin typeface="Calibri"/>
                <a:ea typeface="ヒラギノ角ゴ Pro W3" charset="0"/>
                <a:cs typeface="Calibri"/>
              </a:rPr>
              <a:t>Personal </a:t>
            </a:r>
            <a:r>
              <a:rPr lang="en-US" dirty="0" smtClean="0">
                <a:latin typeface="Calibri"/>
                <a:ea typeface="ヒラギノ角ゴ Pro W3" charset="0"/>
                <a:cs typeface="Calibri"/>
              </a:rPr>
              <a:t>benefits </a:t>
            </a:r>
            <a:r>
              <a:rPr lang="en-US" dirty="0">
                <a:latin typeface="Calibri"/>
                <a:ea typeface="ヒラギノ角ゴ Pro W3" charset="0"/>
                <a:cs typeface="Calibri"/>
              </a:rPr>
              <a:t>for </a:t>
            </a:r>
            <a:r>
              <a:rPr lang="en-US" dirty="0" smtClean="0">
                <a:latin typeface="Calibri"/>
                <a:ea typeface="ヒラギノ角ゴ Pro W3" charset="0"/>
                <a:cs typeface="Calibri"/>
              </a:rPr>
              <a:t>Brewery Owners</a:t>
            </a:r>
            <a:endParaRPr lang="en-US" dirty="0">
              <a:latin typeface="Calibri"/>
              <a:ea typeface="ヒラギノ角ゴ Pro W3" charset="0"/>
              <a:cs typeface="Calibri"/>
            </a:endParaRPr>
          </a:p>
        </p:txBody>
      </p:sp>
      <p:sp>
        <p:nvSpPr>
          <p:cNvPr id="3" name="Slide Number Placeholder 2"/>
          <p:cNvSpPr>
            <a:spLocks noGrp="1"/>
          </p:cNvSpPr>
          <p:nvPr>
            <p:ph type="sldNum" sz="quarter" idx="10"/>
          </p:nvPr>
        </p:nvSpPr>
        <p:spPr/>
        <p:txBody>
          <a:bodyPr/>
          <a:lstStyle/>
          <a:p>
            <a:pPr>
              <a:defRPr/>
            </a:pPr>
            <a:fld id="{542FF27A-E987-4162-9C8A-BE86D5DA29A1}" type="slidenum">
              <a:rPr lang="en-US" smtClean="0"/>
              <a:pPr>
                <a:defRPr/>
              </a:pPr>
              <a:t>4</a:t>
            </a:fld>
            <a:endParaRPr lang="en-US" dirty="0"/>
          </a:p>
        </p:txBody>
      </p:sp>
    </p:spTree>
    <p:extLst>
      <p:ext uri="{BB962C8B-B14F-4D97-AF65-F5344CB8AC3E}">
        <p14:creationId xmlns:p14="http://schemas.microsoft.com/office/powerpoint/2010/main" val="601850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914" y="2198953"/>
            <a:ext cx="7543601" cy="994228"/>
          </a:xfrm>
        </p:spPr>
        <p:txBody>
          <a:bodyPr/>
          <a:lstStyle/>
          <a:p>
            <a:r>
              <a:rPr lang="en-US" dirty="0" smtClean="0">
                <a:latin typeface="Calibri" panose="020F0502020204030204" pitchFamily="34" charset="0"/>
                <a:ea typeface="ヒラギノ角ゴ Pro W3"/>
                <a:cs typeface="Calibri" panose="020F0502020204030204" pitchFamily="34" charset="0"/>
              </a:rPr>
              <a:t>California Craft Brewery Retirement Solution Program Details</a:t>
            </a:r>
            <a:endParaRPr lang="en-US" dirty="0">
              <a:latin typeface="Calibri" panose="020F0502020204030204" pitchFamily="34" charset="0"/>
              <a:ea typeface="ヒラギノ角ゴ Pro W3"/>
              <a:cs typeface="Calibri" panose="020F0502020204030204" pitchFamily="34" charset="0"/>
            </a:endParaRPr>
          </a:p>
        </p:txBody>
      </p:sp>
    </p:spTree>
    <p:extLst>
      <p:ext uri="{BB962C8B-B14F-4D97-AF65-F5344CB8AC3E}">
        <p14:creationId xmlns:p14="http://schemas.microsoft.com/office/powerpoint/2010/main" val="91234936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333374" y="1305432"/>
            <a:ext cx="3825876" cy="4284663"/>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a:p>
        </p:txBody>
      </p:sp>
      <p:sp>
        <p:nvSpPr>
          <p:cNvPr id="2" name="Title 1"/>
          <p:cNvSpPr>
            <a:spLocks noGrp="1"/>
          </p:cNvSpPr>
          <p:nvPr>
            <p:ph type="title"/>
          </p:nvPr>
        </p:nvSpPr>
        <p:spPr>
          <a:xfrm>
            <a:off x="333374" y="109538"/>
            <a:ext cx="7792053" cy="811212"/>
          </a:xfrm>
        </p:spPr>
        <p:txBody>
          <a:bodyPr/>
          <a:lstStyle/>
          <a:p>
            <a:pPr marL="285750" indent="-285750"/>
            <a:r>
              <a:rPr lang="en-US" dirty="0" smtClean="0">
                <a:latin typeface="Calibri"/>
                <a:ea typeface="ヒラギノ角ゴ Pro W3" charset="0"/>
                <a:cs typeface="Calibri"/>
              </a:rPr>
              <a:t>Brewery Owner’s Responsibilities – with Regular 401(k)</a:t>
            </a:r>
            <a:endParaRPr lang="en-US" dirty="0">
              <a:latin typeface="Calibri"/>
              <a:ea typeface="ヒラギノ角ゴ Pro W3" charset="0"/>
              <a:cs typeface="Calibri"/>
            </a:endParaRPr>
          </a:p>
        </p:txBody>
      </p:sp>
      <p:sp>
        <p:nvSpPr>
          <p:cNvPr id="3" name="Slide Number Placeholder 2"/>
          <p:cNvSpPr>
            <a:spLocks noGrp="1"/>
          </p:cNvSpPr>
          <p:nvPr>
            <p:ph type="sldNum" sz="quarter" idx="10"/>
          </p:nvPr>
        </p:nvSpPr>
        <p:spPr/>
        <p:txBody>
          <a:bodyPr/>
          <a:lstStyle/>
          <a:p>
            <a:pPr>
              <a:defRPr/>
            </a:pPr>
            <a:fld id="{542FF27A-E987-4162-9C8A-BE86D5DA29A1}" type="slidenum">
              <a:rPr lang="en-US" smtClean="0"/>
              <a:pPr>
                <a:defRPr/>
              </a:pPr>
              <a:t>6</a:t>
            </a:fld>
            <a:endParaRPr lang="en-US" dirty="0"/>
          </a:p>
        </p:txBody>
      </p:sp>
      <p:sp>
        <p:nvSpPr>
          <p:cNvPr id="4" name="TextBox 3"/>
          <p:cNvSpPr txBox="1"/>
          <p:nvPr/>
        </p:nvSpPr>
        <p:spPr>
          <a:xfrm>
            <a:off x="333375" y="1343139"/>
            <a:ext cx="3825875" cy="4480200"/>
          </a:xfrm>
          <a:prstGeom prst="rect">
            <a:avLst/>
          </a:prstGeom>
          <a:noFill/>
        </p:spPr>
        <p:txBody>
          <a:bodyPr wrap="square" numCol="1" spcCol="365760" rtlCol="0">
            <a:spAutoFit/>
          </a:bodyPr>
          <a:lstStyle/>
          <a:p>
            <a:pPr>
              <a:lnSpc>
                <a:spcPct val="120000"/>
              </a:lnSpc>
            </a:pPr>
            <a:r>
              <a:rPr lang="en-US" sz="1400" dirty="0">
                <a:latin typeface="+mn-lt"/>
              </a:rPr>
              <a:t>Signing &amp; Filing Form 5500</a:t>
            </a:r>
          </a:p>
          <a:p>
            <a:pPr>
              <a:lnSpc>
                <a:spcPct val="120000"/>
              </a:lnSpc>
            </a:pPr>
            <a:r>
              <a:rPr lang="en-US" sz="1400" dirty="0">
                <a:latin typeface="+mn-lt"/>
              </a:rPr>
              <a:t>Employee Communications</a:t>
            </a:r>
          </a:p>
          <a:p>
            <a:pPr>
              <a:lnSpc>
                <a:spcPct val="120000"/>
              </a:lnSpc>
            </a:pPr>
            <a:r>
              <a:rPr lang="en-US" sz="1400" dirty="0">
                <a:latin typeface="+mn-lt"/>
              </a:rPr>
              <a:t>404(a)(5)</a:t>
            </a:r>
          </a:p>
          <a:p>
            <a:pPr>
              <a:lnSpc>
                <a:spcPct val="120000"/>
              </a:lnSpc>
            </a:pPr>
            <a:r>
              <a:rPr lang="en-US" sz="1400" dirty="0">
                <a:latin typeface="+mn-lt"/>
              </a:rPr>
              <a:t>404(c)</a:t>
            </a:r>
          </a:p>
          <a:p>
            <a:pPr>
              <a:lnSpc>
                <a:spcPct val="120000"/>
              </a:lnSpc>
            </a:pPr>
            <a:r>
              <a:rPr lang="en-US" sz="1400" dirty="0">
                <a:latin typeface="+mn-lt"/>
              </a:rPr>
              <a:t>408(b)(2)</a:t>
            </a:r>
          </a:p>
          <a:p>
            <a:pPr>
              <a:lnSpc>
                <a:spcPct val="120000"/>
              </a:lnSpc>
            </a:pPr>
            <a:r>
              <a:rPr lang="en-US" sz="1400" dirty="0">
                <a:latin typeface="+mn-lt"/>
              </a:rPr>
              <a:t>Benefit Payments</a:t>
            </a:r>
          </a:p>
          <a:p>
            <a:pPr>
              <a:lnSpc>
                <a:spcPct val="120000"/>
              </a:lnSpc>
            </a:pPr>
            <a:r>
              <a:rPr lang="en-US" sz="1400" dirty="0">
                <a:latin typeface="+mn-lt"/>
              </a:rPr>
              <a:t>Blackout Periods</a:t>
            </a:r>
          </a:p>
          <a:p>
            <a:pPr>
              <a:lnSpc>
                <a:spcPct val="120000"/>
              </a:lnSpc>
            </a:pPr>
            <a:r>
              <a:rPr lang="en-US" sz="1400" dirty="0">
                <a:latin typeface="+mn-lt"/>
              </a:rPr>
              <a:t>Summary Plan Description</a:t>
            </a:r>
          </a:p>
          <a:p>
            <a:pPr>
              <a:lnSpc>
                <a:spcPct val="120000"/>
              </a:lnSpc>
            </a:pPr>
            <a:r>
              <a:rPr lang="en-US" sz="1400" dirty="0">
                <a:latin typeface="+mn-lt"/>
              </a:rPr>
              <a:t>Document Requests</a:t>
            </a:r>
          </a:p>
          <a:p>
            <a:pPr>
              <a:lnSpc>
                <a:spcPct val="120000"/>
              </a:lnSpc>
            </a:pPr>
            <a:r>
              <a:rPr lang="en-US" sz="1400" dirty="0">
                <a:latin typeface="+mn-lt"/>
              </a:rPr>
              <a:t>Legal Process</a:t>
            </a:r>
          </a:p>
          <a:p>
            <a:pPr>
              <a:lnSpc>
                <a:spcPct val="120000"/>
              </a:lnSpc>
            </a:pPr>
            <a:r>
              <a:rPr lang="en-US" sz="1400" dirty="0">
                <a:latin typeface="+mn-lt"/>
              </a:rPr>
              <a:t>Retirement Plan Tax Issues</a:t>
            </a:r>
          </a:p>
          <a:p>
            <a:pPr>
              <a:lnSpc>
                <a:spcPct val="120000"/>
              </a:lnSpc>
            </a:pPr>
            <a:r>
              <a:rPr lang="en-US" sz="1400" dirty="0">
                <a:latin typeface="+mn-lt"/>
              </a:rPr>
              <a:t>Pre-Populated Year-End Questionnaire</a:t>
            </a:r>
          </a:p>
          <a:p>
            <a:pPr>
              <a:lnSpc>
                <a:spcPct val="120000"/>
              </a:lnSpc>
            </a:pPr>
            <a:r>
              <a:rPr lang="en-US" sz="1400" dirty="0">
                <a:latin typeface="+mn-lt"/>
              </a:rPr>
              <a:t>Select and Monitor Investment Menu</a:t>
            </a:r>
          </a:p>
          <a:p>
            <a:pPr>
              <a:lnSpc>
                <a:spcPct val="120000"/>
              </a:lnSpc>
            </a:pPr>
            <a:r>
              <a:rPr lang="en-US" sz="1400" dirty="0">
                <a:latin typeface="+mn-lt"/>
              </a:rPr>
              <a:t>Quarterly </a:t>
            </a:r>
            <a:r>
              <a:rPr lang="en-US" sz="1400" dirty="0" smtClean="0">
                <a:latin typeface="+mn-lt"/>
              </a:rPr>
              <a:t>Investment Meetings</a:t>
            </a:r>
            <a:endParaRPr lang="en-US" sz="1400" dirty="0">
              <a:latin typeface="+mn-lt"/>
            </a:endParaRPr>
          </a:p>
          <a:p>
            <a:pPr>
              <a:lnSpc>
                <a:spcPct val="120000"/>
              </a:lnSpc>
            </a:pPr>
            <a:r>
              <a:rPr lang="en-US" sz="1400" dirty="0">
                <a:latin typeface="+mn-lt"/>
              </a:rPr>
              <a:t>Spousal </a:t>
            </a:r>
            <a:r>
              <a:rPr lang="en-US" sz="1400" dirty="0" smtClean="0">
                <a:latin typeface="+mn-lt"/>
              </a:rPr>
              <a:t>Consent</a:t>
            </a:r>
          </a:p>
          <a:p>
            <a:pPr>
              <a:lnSpc>
                <a:spcPct val="120000"/>
              </a:lnSpc>
            </a:pPr>
            <a:r>
              <a:rPr lang="en-US" sz="1400" dirty="0">
                <a:latin typeface="+mn-lt"/>
              </a:rPr>
              <a:t>Filing of Form 8955</a:t>
            </a:r>
          </a:p>
          <a:p>
            <a:pPr>
              <a:lnSpc>
                <a:spcPct val="120000"/>
              </a:lnSpc>
            </a:pPr>
            <a:endParaRPr lang="en-US" sz="1400" dirty="0">
              <a:latin typeface="+mn-lt"/>
            </a:endParaRPr>
          </a:p>
        </p:txBody>
      </p:sp>
      <p:sp>
        <p:nvSpPr>
          <p:cNvPr id="8" name="Rectangle 7"/>
          <p:cNvSpPr/>
          <p:nvPr/>
        </p:nvSpPr>
        <p:spPr bwMode="auto">
          <a:xfrm>
            <a:off x="4595863" y="1316427"/>
            <a:ext cx="4249014" cy="4284663"/>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a:p>
        </p:txBody>
      </p:sp>
      <p:sp>
        <p:nvSpPr>
          <p:cNvPr id="7" name="TextBox 6"/>
          <p:cNvSpPr txBox="1"/>
          <p:nvPr/>
        </p:nvSpPr>
        <p:spPr>
          <a:xfrm>
            <a:off x="4657923" y="1343139"/>
            <a:ext cx="3778250" cy="3963136"/>
          </a:xfrm>
          <a:prstGeom prst="rect">
            <a:avLst/>
          </a:prstGeom>
          <a:noFill/>
        </p:spPr>
        <p:txBody>
          <a:bodyPr wrap="square" numCol="1" spcCol="365760" rtlCol="0">
            <a:spAutoFit/>
          </a:bodyPr>
          <a:lstStyle/>
          <a:p>
            <a:pPr>
              <a:lnSpc>
                <a:spcPct val="120000"/>
              </a:lnSpc>
            </a:pPr>
            <a:r>
              <a:rPr lang="en-US" sz="1400" dirty="0" smtClean="0">
                <a:latin typeface="+mn-lt"/>
              </a:rPr>
              <a:t>Error </a:t>
            </a:r>
            <a:r>
              <a:rPr lang="en-US" sz="1400" dirty="0">
                <a:latin typeface="+mn-lt"/>
              </a:rPr>
              <a:t>Correction</a:t>
            </a:r>
          </a:p>
          <a:p>
            <a:pPr>
              <a:lnSpc>
                <a:spcPct val="120000"/>
              </a:lnSpc>
            </a:pPr>
            <a:r>
              <a:rPr lang="en-US" sz="1400" dirty="0">
                <a:latin typeface="+mn-lt"/>
              </a:rPr>
              <a:t>Rate Change Reports</a:t>
            </a:r>
          </a:p>
          <a:p>
            <a:pPr>
              <a:lnSpc>
                <a:spcPct val="120000"/>
              </a:lnSpc>
            </a:pPr>
            <a:r>
              <a:rPr lang="en-US" sz="1400" dirty="0">
                <a:latin typeface="+mn-lt"/>
              </a:rPr>
              <a:t>Distribution Reports</a:t>
            </a:r>
          </a:p>
          <a:p>
            <a:pPr>
              <a:lnSpc>
                <a:spcPct val="120000"/>
              </a:lnSpc>
            </a:pPr>
            <a:r>
              <a:rPr lang="en-US" sz="1400" dirty="0">
                <a:latin typeface="+mn-lt"/>
              </a:rPr>
              <a:t>Loan Reports</a:t>
            </a:r>
          </a:p>
          <a:p>
            <a:pPr>
              <a:lnSpc>
                <a:spcPct val="120000"/>
              </a:lnSpc>
            </a:pPr>
            <a:r>
              <a:rPr lang="en-US" sz="1400" dirty="0">
                <a:latin typeface="+mn-lt"/>
              </a:rPr>
              <a:t>Eligibility Reports</a:t>
            </a:r>
          </a:p>
          <a:p>
            <a:pPr>
              <a:lnSpc>
                <a:spcPct val="120000"/>
              </a:lnSpc>
            </a:pPr>
            <a:r>
              <a:rPr lang="en-US" sz="1400" dirty="0">
                <a:latin typeface="+mn-lt"/>
              </a:rPr>
              <a:t>QDRO Reports</a:t>
            </a:r>
          </a:p>
          <a:p>
            <a:pPr>
              <a:lnSpc>
                <a:spcPct val="120000"/>
              </a:lnSpc>
            </a:pPr>
            <a:r>
              <a:rPr lang="en-US" sz="1400" dirty="0">
                <a:latin typeface="+mn-lt"/>
              </a:rPr>
              <a:t>402(g) Limit Reports</a:t>
            </a:r>
          </a:p>
          <a:p>
            <a:pPr>
              <a:lnSpc>
                <a:spcPct val="120000"/>
              </a:lnSpc>
            </a:pPr>
            <a:r>
              <a:rPr lang="en-US" sz="1400" dirty="0">
                <a:latin typeface="+mn-lt"/>
              </a:rPr>
              <a:t>Lost Earnings Calculations</a:t>
            </a:r>
          </a:p>
          <a:p>
            <a:pPr>
              <a:lnSpc>
                <a:spcPct val="120000"/>
              </a:lnSpc>
            </a:pPr>
            <a:r>
              <a:rPr lang="en-US" sz="1400" dirty="0">
                <a:latin typeface="+mn-lt"/>
              </a:rPr>
              <a:t>Final Census</a:t>
            </a:r>
          </a:p>
          <a:p>
            <a:pPr>
              <a:lnSpc>
                <a:spcPct val="120000"/>
              </a:lnSpc>
            </a:pPr>
            <a:r>
              <a:rPr lang="en-US" sz="1400" dirty="0">
                <a:latin typeface="+mn-lt"/>
              </a:rPr>
              <a:t>Trustee Duties</a:t>
            </a:r>
          </a:p>
          <a:p>
            <a:pPr>
              <a:lnSpc>
                <a:spcPct val="120000"/>
              </a:lnSpc>
            </a:pPr>
            <a:r>
              <a:rPr lang="en-US" sz="1400" dirty="0">
                <a:latin typeface="+mn-lt"/>
              </a:rPr>
              <a:t>QDRO Determinations</a:t>
            </a:r>
          </a:p>
          <a:p>
            <a:pPr>
              <a:lnSpc>
                <a:spcPct val="120000"/>
              </a:lnSpc>
            </a:pPr>
            <a:r>
              <a:rPr lang="en-US" sz="1400" dirty="0">
                <a:latin typeface="+mn-lt"/>
              </a:rPr>
              <a:t>Upload Payroll Files</a:t>
            </a:r>
          </a:p>
          <a:p>
            <a:pPr>
              <a:lnSpc>
                <a:spcPct val="120000"/>
              </a:lnSpc>
            </a:pPr>
            <a:r>
              <a:rPr lang="en-US" sz="1400" dirty="0">
                <a:latin typeface="+mn-lt"/>
              </a:rPr>
              <a:t>Provide Year End Data</a:t>
            </a:r>
          </a:p>
          <a:p>
            <a:pPr>
              <a:lnSpc>
                <a:spcPct val="120000"/>
              </a:lnSpc>
            </a:pPr>
            <a:r>
              <a:rPr lang="en-US" sz="1400" dirty="0">
                <a:latin typeface="+mn-lt"/>
              </a:rPr>
              <a:t>Plan Design</a:t>
            </a:r>
          </a:p>
          <a:p>
            <a:pPr>
              <a:lnSpc>
                <a:spcPct val="120000"/>
              </a:lnSpc>
            </a:pPr>
            <a:r>
              <a:rPr lang="en-US" sz="1400" dirty="0">
                <a:latin typeface="+mn-lt"/>
              </a:rPr>
              <a:t>Work With DOL or IRS for Issue Resolution</a:t>
            </a:r>
          </a:p>
        </p:txBody>
      </p:sp>
    </p:spTree>
    <p:extLst>
      <p:ext uri="{BB962C8B-B14F-4D97-AF65-F5344CB8AC3E}">
        <p14:creationId xmlns:p14="http://schemas.microsoft.com/office/powerpoint/2010/main" val="400562899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333374" y="1305432"/>
            <a:ext cx="3825876" cy="4284663"/>
          </a:xfrm>
          <a:prstGeom prst="rect">
            <a:avLst/>
          </a:prstGeom>
          <a:solidFill>
            <a:schemeClr val="accent2">
              <a:lumMod val="40000"/>
              <a:lumOff val="60000"/>
            </a:schemeClr>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a:p>
        </p:txBody>
      </p:sp>
      <p:sp>
        <p:nvSpPr>
          <p:cNvPr id="5" name="TextBox 4"/>
          <p:cNvSpPr txBox="1"/>
          <p:nvPr/>
        </p:nvSpPr>
        <p:spPr>
          <a:xfrm>
            <a:off x="333375" y="1305432"/>
            <a:ext cx="3444875" cy="860748"/>
          </a:xfrm>
          <a:prstGeom prst="rect">
            <a:avLst/>
          </a:prstGeom>
          <a:noFill/>
        </p:spPr>
        <p:txBody>
          <a:bodyPr wrap="square" numCol="1" spcCol="365760" rtlCol="0">
            <a:spAutoFit/>
          </a:bodyPr>
          <a:lstStyle/>
          <a:p>
            <a:pPr>
              <a:lnSpc>
                <a:spcPct val="120000"/>
              </a:lnSpc>
            </a:pPr>
            <a:r>
              <a:rPr lang="en-US" sz="1400" dirty="0">
                <a:latin typeface="+mn-lt"/>
              </a:rPr>
              <a:t>Upload Payroll Files</a:t>
            </a:r>
          </a:p>
          <a:p>
            <a:pPr>
              <a:lnSpc>
                <a:spcPct val="120000"/>
              </a:lnSpc>
            </a:pPr>
            <a:r>
              <a:rPr lang="en-US" sz="1400" dirty="0">
                <a:latin typeface="+mn-lt"/>
              </a:rPr>
              <a:t>Monitor TAG</a:t>
            </a:r>
          </a:p>
          <a:p>
            <a:pPr>
              <a:lnSpc>
                <a:spcPct val="120000"/>
              </a:lnSpc>
            </a:pPr>
            <a:r>
              <a:rPr lang="en-US" sz="1400" dirty="0">
                <a:latin typeface="+mn-lt"/>
              </a:rPr>
              <a:t>Provide Year End Data</a:t>
            </a:r>
          </a:p>
        </p:txBody>
      </p:sp>
      <p:sp>
        <p:nvSpPr>
          <p:cNvPr id="2" name="Title 1"/>
          <p:cNvSpPr>
            <a:spLocks noGrp="1"/>
          </p:cNvSpPr>
          <p:nvPr>
            <p:ph type="title"/>
          </p:nvPr>
        </p:nvSpPr>
        <p:spPr>
          <a:xfrm>
            <a:off x="333375" y="299538"/>
            <a:ext cx="7019532" cy="811212"/>
          </a:xfrm>
        </p:spPr>
        <p:txBody>
          <a:bodyPr/>
          <a:lstStyle/>
          <a:p>
            <a:pPr marL="285750" indent="-285750"/>
            <a:r>
              <a:rPr lang="en-US" dirty="0" smtClean="0">
                <a:latin typeface="Calibri"/>
                <a:ea typeface="ヒラギノ角ゴ Pro W3" charset="0"/>
                <a:cs typeface="Calibri"/>
              </a:rPr>
              <a:t>Brewery Owner’s Responsibilities - With The California Craft Brewery Retirement Solution</a:t>
            </a:r>
            <a:endParaRPr lang="en-US" dirty="0">
              <a:latin typeface="Calibri"/>
              <a:ea typeface="ヒラギノ角ゴ Pro W3" charset="0"/>
              <a:cs typeface="Calibri"/>
            </a:endParaRPr>
          </a:p>
        </p:txBody>
      </p:sp>
      <p:sp>
        <p:nvSpPr>
          <p:cNvPr id="3" name="Slide Number Placeholder 2"/>
          <p:cNvSpPr>
            <a:spLocks noGrp="1"/>
          </p:cNvSpPr>
          <p:nvPr>
            <p:ph type="sldNum" sz="quarter" idx="10"/>
          </p:nvPr>
        </p:nvSpPr>
        <p:spPr/>
        <p:txBody>
          <a:bodyPr/>
          <a:lstStyle/>
          <a:p>
            <a:pPr>
              <a:defRPr/>
            </a:pPr>
            <a:fld id="{542FF27A-E987-4162-9C8A-BE86D5DA29A1}" type="slidenum">
              <a:rPr lang="en-US" smtClean="0"/>
              <a:pPr>
                <a:defRPr/>
              </a:pPr>
              <a:t>7</a:t>
            </a:fld>
            <a:endParaRPr lang="en-US" dirty="0"/>
          </a:p>
        </p:txBody>
      </p:sp>
    </p:spTree>
    <p:extLst>
      <p:ext uri="{BB962C8B-B14F-4D97-AF65-F5344CB8AC3E}">
        <p14:creationId xmlns:p14="http://schemas.microsoft.com/office/powerpoint/2010/main" val="6018502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36538" y="215474"/>
            <a:ext cx="5799138" cy="457200"/>
          </a:xfrm>
        </p:spPr>
        <p:txBody>
          <a:bodyPr wrap="none" rtlCol="0">
            <a:normAutofit/>
          </a:bodyPr>
          <a:lstStyle/>
          <a:p>
            <a:pPr eaLnBrk="1" fontAlgn="auto" hangingPunct="1">
              <a:spcAft>
                <a:spcPts val="0"/>
              </a:spcAft>
              <a:defRPr/>
            </a:pPr>
            <a:r>
              <a:rPr sz="2400" b="0" dirty="0" smtClean="0">
                <a:latin typeface="Calibri"/>
                <a:ea typeface="ヒラギノ角ゴ Pro W3" charset="0"/>
                <a:cs typeface="Calibri"/>
              </a:rPr>
              <a:t>Comparison of </a:t>
            </a:r>
            <a:r>
              <a:rPr lang="en-US" sz="2400" b="0" dirty="0" smtClean="0">
                <a:latin typeface="Calibri"/>
                <a:ea typeface="ヒラギノ角ゴ Pro W3" charset="0"/>
                <a:cs typeface="Calibri"/>
              </a:rPr>
              <a:t>r</a:t>
            </a:r>
            <a:r>
              <a:rPr sz="2400" b="0" dirty="0" smtClean="0">
                <a:latin typeface="Calibri"/>
                <a:ea typeface="ヒラギノ角ゴ Pro W3" charset="0"/>
                <a:cs typeface="Calibri"/>
              </a:rPr>
              <a:t>etirement </a:t>
            </a:r>
            <a:r>
              <a:rPr lang="en-US" sz="2400" b="0" dirty="0">
                <a:latin typeface="Calibri"/>
                <a:ea typeface="ヒラギノ角ゴ Pro W3" charset="0"/>
                <a:cs typeface="Calibri"/>
              </a:rPr>
              <a:t>p</a:t>
            </a:r>
            <a:r>
              <a:rPr sz="2400" b="0" dirty="0" smtClean="0">
                <a:latin typeface="Calibri"/>
                <a:ea typeface="ヒラギノ角ゴ Pro W3" charset="0"/>
                <a:cs typeface="Calibri"/>
              </a:rPr>
              <a:t>lan </a:t>
            </a:r>
            <a:r>
              <a:rPr lang="en-US" sz="2400" b="0" dirty="0">
                <a:latin typeface="Calibri"/>
                <a:ea typeface="ヒラギノ角ゴ Pro W3" charset="0"/>
                <a:cs typeface="Calibri"/>
              </a:rPr>
              <a:t>p</a:t>
            </a:r>
            <a:r>
              <a:rPr sz="2400" b="0" dirty="0" smtClean="0">
                <a:latin typeface="Calibri"/>
                <a:ea typeface="ヒラギノ角ゴ Pro W3" charset="0"/>
                <a:cs typeface="Calibri"/>
              </a:rPr>
              <a:t>roviders</a:t>
            </a:r>
            <a:r>
              <a:rPr lang="en-US" sz="2400" b="0" dirty="0" smtClean="0">
                <a:latin typeface="Calibri"/>
                <a:ea typeface="ヒラギノ角ゴ Pro W3" charset="0"/>
                <a:cs typeface="Calibri"/>
              </a:rPr>
              <a:t> for startup 401k plan</a:t>
            </a:r>
            <a:endParaRPr sz="2400" b="0" dirty="0">
              <a:latin typeface="Calibri"/>
              <a:ea typeface="ヒラギノ角ゴ Pro W3" charset="0"/>
              <a:cs typeface="Calibri"/>
            </a:endParaRPr>
          </a:p>
        </p:txBody>
      </p:sp>
      <p:graphicFrame>
        <p:nvGraphicFramePr>
          <p:cNvPr id="2282" name="Group 234"/>
          <p:cNvGraphicFramePr>
            <a:graphicFrameLocks noGrp="1"/>
          </p:cNvGraphicFramePr>
          <p:nvPr>
            <p:extLst>
              <p:ext uri="{D42A27DB-BD31-4B8C-83A1-F6EECF244321}">
                <p14:modId xmlns:p14="http://schemas.microsoft.com/office/powerpoint/2010/main" val="3064464665"/>
              </p:ext>
            </p:extLst>
          </p:nvPr>
        </p:nvGraphicFramePr>
        <p:xfrm>
          <a:off x="236538" y="1163782"/>
          <a:ext cx="8520948" cy="4834573"/>
        </p:xfrm>
        <a:graphic>
          <a:graphicData uri="http://schemas.openxmlformats.org/drawingml/2006/table">
            <a:tbl>
              <a:tblPr/>
              <a:tblGrid>
                <a:gridCol w="4082985"/>
                <a:gridCol w="2394284"/>
                <a:gridCol w="2043679"/>
              </a:tblGrid>
              <a:tr h="311793">
                <a:tc>
                  <a:txBody>
                    <a:bodyPr/>
                    <a:lstStyle/>
                    <a:p>
                      <a:pPr marL="0" marR="0" lvl="0" indent="0" algn="l" defTabSz="1017588" rtl="0" eaLnBrk="1" fontAlgn="b"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mn-lt"/>
                        <a:ea typeface="ＭＳ Ｐゴシック" charset="-128"/>
                        <a:cs typeface="Arial" charset="0"/>
                      </a:endParaRPr>
                    </a:p>
                  </a:txBody>
                  <a:tcPr marL="2481" marR="2481" marT="2408"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1" i="0" u="none" strike="noStrike" dirty="0" smtClean="0">
                          <a:solidFill>
                            <a:srgbClr val="000000"/>
                          </a:solidFill>
                          <a:latin typeface="+mn-lt"/>
                        </a:rPr>
                        <a:t>California</a:t>
                      </a:r>
                      <a:r>
                        <a:rPr lang="en-US" sz="1200" b="1" i="0" u="none" strike="noStrike" baseline="0" dirty="0" smtClean="0">
                          <a:solidFill>
                            <a:srgbClr val="000000"/>
                          </a:solidFill>
                          <a:latin typeface="+mn-lt"/>
                        </a:rPr>
                        <a:t> Craft Brewery Retirement Solution</a:t>
                      </a:r>
                      <a:endParaRPr lang="en-US" sz="1200" b="1" i="0" u="none" strike="noStrike" dirty="0">
                        <a:solidFill>
                          <a:srgbClr val="000000"/>
                        </a:solidFill>
                        <a:latin typeface="+mn-lt"/>
                      </a:endParaRPr>
                    </a:p>
                  </a:txBody>
                  <a:tcPr marL="8659" marR="8659" marT="8404"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1" i="0" u="none" strike="noStrike" dirty="0" smtClean="0">
                          <a:solidFill>
                            <a:srgbClr val="000000"/>
                          </a:solidFill>
                          <a:latin typeface="+mn-lt"/>
                        </a:rPr>
                        <a:t>Current – Lincoln</a:t>
                      </a:r>
                      <a:r>
                        <a:rPr lang="en-US" sz="1200" b="1" i="0" u="none" strike="noStrike" baseline="0" dirty="0" smtClean="0">
                          <a:solidFill>
                            <a:srgbClr val="000000"/>
                          </a:solidFill>
                          <a:latin typeface="+mn-lt"/>
                        </a:rPr>
                        <a:t> Financial</a:t>
                      </a:r>
                      <a:endParaRPr lang="en-US" sz="1200" b="1" i="0" u="none" strike="noStrike" dirty="0">
                        <a:solidFill>
                          <a:srgbClr val="000000"/>
                        </a:solidFill>
                        <a:latin typeface="+mn-lt"/>
                      </a:endParaRPr>
                    </a:p>
                  </a:txBody>
                  <a:tcPr marL="8659" marR="8659" marT="8404"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793">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mn-lt"/>
                          <a:ea typeface="ＭＳ Ｐゴシック" charset="-128"/>
                          <a:cs typeface="Arial" charset="0"/>
                        </a:rPr>
                        <a:t>Investment capabilities</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r>
                        <a:rPr lang="en-US" sz="1200" b="1" i="0" u="none" strike="noStrike" dirty="0">
                          <a:solidFill>
                            <a:srgbClr val="FFFFFF"/>
                          </a:solidFill>
                          <a:latin typeface="+mn-lt"/>
                        </a:rPr>
                        <a:t> </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endParaRPr lang="en-US" sz="1200" b="1" i="0" u="none" strike="noStrike" dirty="0">
                        <a:solidFill>
                          <a:srgbClr val="FFFFFF"/>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Investment Type</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a:solidFill>
                            <a:srgbClr val="000000"/>
                          </a:solidFill>
                          <a:latin typeface="+mn-lt"/>
                        </a:rPr>
                        <a:t>Mutual Funds</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a:solidFill>
                            <a:srgbClr val="000000"/>
                          </a:solidFill>
                          <a:latin typeface="+mn-lt"/>
                        </a:rPr>
                        <a:t>Mutual Funds</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Total Number of Funds Available</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18</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smtClean="0">
                          <a:solidFill>
                            <a:srgbClr val="000000"/>
                          </a:solidFill>
                          <a:latin typeface="+mn-lt"/>
                        </a:rPr>
                        <a:t>19</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9134">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Asset Allocation / Rebalancing Models</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Vanguard Target Date Funds</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smtClean="0">
                          <a:solidFill>
                            <a:srgbClr val="000000"/>
                          </a:solidFill>
                          <a:latin typeface="+mn-lt"/>
                        </a:rPr>
                        <a:t>Lincoln Target Date Funds </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Fiduciary / Investment Menu Services</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3(16)</a:t>
                      </a:r>
                      <a:r>
                        <a:rPr lang="en-US" sz="1200" b="0" i="0" u="none" strike="noStrike" baseline="0" dirty="0" smtClean="0">
                          <a:solidFill>
                            <a:srgbClr val="000000"/>
                          </a:solidFill>
                          <a:latin typeface="+mn-lt"/>
                        </a:rPr>
                        <a:t> / 3(38)</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smtClean="0">
                          <a:solidFill>
                            <a:srgbClr val="000000"/>
                          </a:solidFill>
                          <a:latin typeface="+mn-lt"/>
                        </a:rPr>
                        <a:t>None  </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793">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mn-lt"/>
                          <a:ea typeface="ＭＳ Ｐゴシック" charset="-128"/>
                          <a:cs typeface="Arial" charset="0"/>
                        </a:rPr>
                        <a:t>Indirect investment fees</a:t>
                      </a:r>
                      <a:endParaRPr kumimoji="0" lang="en-US" sz="1200" b="1" i="0" u="none" strike="noStrike" cap="none" normalizeH="0" baseline="30000" dirty="0" smtClean="0">
                        <a:ln>
                          <a:noFill/>
                        </a:ln>
                        <a:solidFill>
                          <a:schemeClr val="bg1"/>
                        </a:solidFill>
                        <a:effectLst/>
                        <a:latin typeface="+mn-lt"/>
                        <a:ea typeface="ＭＳ Ｐゴシック" charset="-128"/>
                        <a:cs typeface="Arial" charset="0"/>
                      </a:endParaRP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r>
                        <a:rPr lang="en-US" sz="1200" b="0" i="0" u="none" strike="noStrike" dirty="0">
                          <a:solidFill>
                            <a:srgbClr val="FFFFFF"/>
                          </a:solidFill>
                          <a:latin typeface="+mn-lt"/>
                        </a:rPr>
                        <a:t> </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endParaRPr lang="en-US" sz="1200" b="0" i="0" u="none" strike="noStrike" dirty="0">
                        <a:solidFill>
                          <a:srgbClr val="FFFFFF"/>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Estimated Average Internal Expense of Investments </a:t>
                      </a:r>
                      <a:endParaRPr kumimoji="0" lang="en-US" sz="1200" b="0" i="0" u="sng" strike="noStrike" cap="none" normalizeH="0" baseline="0" dirty="0" smtClean="0">
                        <a:ln>
                          <a:noFill/>
                        </a:ln>
                        <a:solidFill>
                          <a:srgbClr val="FF0000"/>
                        </a:solidFill>
                        <a:effectLst/>
                        <a:latin typeface="+mn-lt"/>
                        <a:ea typeface="ＭＳ Ｐゴシック" charset="-128"/>
                        <a:cs typeface="Arial" charset="0"/>
                      </a:endParaRP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0.94%</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2.08%</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Management Fee</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1.66%</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smtClean="0">
                          <a:solidFill>
                            <a:srgbClr val="000000"/>
                          </a:solidFill>
                          <a:latin typeface="+mn-lt"/>
                        </a:rPr>
                        <a:t>1.7%</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388">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Estimated Per Participant Fee </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
                      <a:r>
                        <a:rPr lang="en-US" sz="1200" b="0" i="0" u="none" strike="noStrike" dirty="0" smtClean="0">
                          <a:solidFill>
                            <a:srgbClr val="000000"/>
                          </a:solidFill>
                          <a:latin typeface="+mn-lt"/>
                        </a:rPr>
                        <a:t>$40 per</a:t>
                      </a:r>
                      <a:r>
                        <a:rPr lang="en-US" sz="1200" b="0" i="0" u="none" strike="noStrike" baseline="0" dirty="0" smtClean="0">
                          <a:solidFill>
                            <a:srgbClr val="000000"/>
                          </a:solidFill>
                          <a:latin typeface="+mn-lt"/>
                        </a:rPr>
                        <a:t> participant (29 </a:t>
                      </a:r>
                      <a:r>
                        <a:rPr lang="en-US" sz="1200" b="0" i="0" u="none" strike="noStrike" baseline="0" dirty="0" err="1" smtClean="0">
                          <a:solidFill>
                            <a:srgbClr val="000000"/>
                          </a:solidFill>
                          <a:latin typeface="+mn-lt"/>
                        </a:rPr>
                        <a:t>ppts</a:t>
                      </a:r>
                      <a:r>
                        <a:rPr lang="en-US" sz="1200" b="0" i="0" u="none" strike="noStrike" baseline="0" dirty="0" smtClean="0">
                          <a:solidFill>
                            <a:srgbClr val="000000"/>
                          </a:solidFill>
                          <a:latin typeface="+mn-lt"/>
                        </a:rPr>
                        <a:t> equals $1,160) </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r>
                        <a:rPr lang="en-US" sz="1200" b="0" i="0" u="none" strike="noStrike" dirty="0" smtClean="0">
                          <a:solidFill>
                            <a:srgbClr val="000000"/>
                          </a:solidFill>
                          <a:latin typeface="+mn-lt"/>
                        </a:rPr>
                        <a:t> $30</a:t>
                      </a:r>
                      <a:r>
                        <a:rPr lang="en-US" sz="1200" b="0" i="0" u="none" strike="noStrike" baseline="0" dirty="0" smtClean="0">
                          <a:solidFill>
                            <a:srgbClr val="000000"/>
                          </a:solidFill>
                          <a:latin typeface="+mn-lt"/>
                        </a:rPr>
                        <a:t> per participant (29 </a:t>
                      </a:r>
                      <a:r>
                        <a:rPr lang="en-US" sz="1200" b="0" i="0" u="none" strike="noStrike" baseline="0" dirty="0" err="1" smtClean="0">
                          <a:solidFill>
                            <a:srgbClr val="000000"/>
                          </a:solidFill>
                          <a:latin typeface="+mn-lt"/>
                        </a:rPr>
                        <a:t>ppts</a:t>
                      </a:r>
                      <a:r>
                        <a:rPr lang="en-US" sz="1200" b="0" i="0" u="none" strike="noStrike" baseline="0" dirty="0" smtClean="0">
                          <a:solidFill>
                            <a:srgbClr val="000000"/>
                          </a:solidFill>
                          <a:latin typeface="+mn-lt"/>
                        </a:rPr>
                        <a:t> equals $870)</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793">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mn-lt"/>
                          <a:ea typeface="ＭＳ Ｐゴシック" charset="-128"/>
                          <a:cs typeface="Arial" charset="0"/>
                        </a:rPr>
                        <a:t>Fees paid by company</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endParaRPr lang="en-US" sz="1200" b="0" i="0" u="none" strike="noStrike" dirty="0">
                        <a:solidFill>
                          <a:srgbClr val="FFFFFF"/>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endParaRPr lang="en-US" sz="1200" b="0" i="0" u="none" strike="noStrike" dirty="0">
                        <a:solidFill>
                          <a:srgbClr val="FFFFFF"/>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Setup Fee</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$600</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$1,300</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475">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n-lt"/>
                          <a:ea typeface="ＭＳ Ｐゴシック" charset="-128"/>
                          <a:cs typeface="Arial" charset="0"/>
                        </a:rPr>
                        <a:t>Annual Administrative Fee (includes fidelity bond)</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$100</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$250</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1793">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mn-lt"/>
                          <a:ea typeface="ＭＳ Ｐゴシック" charset="-128"/>
                          <a:cs typeface="Arial" charset="0"/>
                        </a:rPr>
                        <a:t>Differentiators</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r>
                        <a:rPr lang="en-US" sz="1200" b="0" i="0" u="none" strike="noStrike" dirty="0">
                          <a:solidFill>
                            <a:srgbClr val="FFFFFF"/>
                          </a:solidFill>
                          <a:latin typeface="+mn-lt"/>
                        </a:rPr>
                        <a:t> </a:t>
                      </a: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c>
                  <a:txBody>
                    <a:bodyPr/>
                    <a:lstStyle/>
                    <a:p>
                      <a:pPr algn="ctr" fontAlgn="b"/>
                      <a:endParaRPr lang="en-US" sz="1200" b="0" i="0" u="none" strike="noStrike" dirty="0">
                        <a:solidFill>
                          <a:srgbClr val="FFFFFF"/>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12169"/>
                    </a:solidFill>
                  </a:tcPr>
                </a:tc>
              </a:tr>
              <a:tr h="523390">
                <a:tc>
                  <a:txBody>
                    <a:bodyPr/>
                    <a:lstStyle/>
                    <a:p>
                      <a:pPr marL="0" marR="0" lvl="0" indent="0" algn="l" defTabSz="1017588"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ea typeface="ＭＳ Ｐゴシック" charset="-128"/>
                          <a:cs typeface="Arial" charset="0"/>
                        </a:rPr>
                        <a:t>Special Features</a:t>
                      </a:r>
                    </a:p>
                  </a:txBody>
                  <a:tcPr marL="41564"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3(16)</a:t>
                      </a:r>
                      <a:r>
                        <a:rPr lang="en-US" sz="1200" b="0" i="0" u="none" strike="noStrike" baseline="0" dirty="0" smtClean="0">
                          <a:solidFill>
                            <a:srgbClr val="000000"/>
                          </a:solidFill>
                          <a:latin typeface="+mn-lt"/>
                        </a:rPr>
                        <a:t> / 3(38)</a:t>
                      </a:r>
                      <a:r>
                        <a:rPr lang="en-US" sz="1200" b="0" i="0" u="none" strike="noStrike" dirty="0" smtClean="0">
                          <a:solidFill>
                            <a:srgbClr val="000000"/>
                          </a:solidFill>
                          <a:latin typeface="+mn-lt"/>
                        </a:rPr>
                        <a:t> Services</a:t>
                      </a:r>
                    </a:p>
                    <a:p>
                      <a:pPr marL="0" marR="0" indent="0" algn="ctr" defTabSz="1018824"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Fidelity</a:t>
                      </a:r>
                      <a:r>
                        <a:rPr lang="en-US" sz="1200" b="0" i="0" u="none" strike="noStrike" baseline="0" dirty="0" smtClean="0">
                          <a:solidFill>
                            <a:srgbClr val="000000"/>
                          </a:solidFill>
                          <a:latin typeface="+mn-lt"/>
                        </a:rPr>
                        <a:t> Bond cost included</a:t>
                      </a:r>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fontAlgn="b"/>
                      <a:endParaRPr lang="en-US" sz="1200" b="0" i="0" u="none" strike="noStrike" dirty="0">
                        <a:solidFill>
                          <a:srgbClr val="000000"/>
                        </a:solidFill>
                        <a:latin typeface="+mn-lt"/>
                      </a:endParaRPr>
                    </a:p>
                  </a:txBody>
                  <a:tcPr marL="8659" marR="8659" marT="84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2"/>
          <p:cNvSpPr>
            <a:spLocks noGrp="1"/>
          </p:cNvSpPr>
          <p:nvPr>
            <p:ph type="sldNum" sz="quarter" idx="4294967295"/>
          </p:nvPr>
        </p:nvSpPr>
        <p:spPr>
          <a:xfrm>
            <a:off x="8524875" y="6567488"/>
            <a:ext cx="614363" cy="228600"/>
          </a:xfrm>
          <a:prstGeom prst="rect">
            <a:avLst/>
          </a:prstGeom>
        </p:spPr>
        <p:txBody>
          <a:bodyPr/>
          <a:lstStyle/>
          <a:p>
            <a:pPr algn="ctr">
              <a:defRPr/>
            </a:pPr>
            <a:r>
              <a:rPr lang="en-US" sz="1000" dirty="0" smtClean="0">
                <a:solidFill>
                  <a:schemeClr val="bg1"/>
                </a:solidFill>
                <a:latin typeface="Calibri (theme)"/>
              </a:rPr>
              <a:t>10</a:t>
            </a:r>
            <a:endParaRPr lang="en-US" sz="1000" dirty="0">
              <a:solidFill>
                <a:schemeClr val="bg1"/>
              </a:solidFill>
              <a:latin typeface="Calibri (theme)"/>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204057-010.jpg"/>
          <p:cNvPicPr>
            <a:picLocks noChangeAspect="1"/>
          </p:cNvPicPr>
          <p:nvPr/>
        </p:nvPicPr>
        <p:blipFill rotWithShape="1">
          <a:blip r:embed="rId2" cstate="print">
            <a:alphaModFix amt="50000"/>
            <a:extLst>
              <a:ext uri="{28A0092B-C50C-407E-A947-70E740481C1C}">
                <a14:useLocalDpi xmlns:a14="http://schemas.microsoft.com/office/drawing/2010/main" val="0"/>
              </a:ext>
            </a:extLst>
          </a:blip>
          <a:srcRect l="-5367" r="-4744"/>
          <a:stretch/>
        </p:blipFill>
        <p:spPr>
          <a:xfrm>
            <a:off x="-438677" y="25898"/>
            <a:ext cx="9998212" cy="6654366"/>
          </a:xfrm>
          <a:prstGeom prst="rect">
            <a:avLst/>
          </a:prstGeom>
        </p:spPr>
      </p:pic>
      <p:pic>
        <p:nvPicPr>
          <p:cNvPr id="8" name="Picture 7" descr="No background.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3149" y="1034881"/>
            <a:ext cx="6822903" cy="4265084"/>
          </a:xfrm>
          <a:prstGeom prst="rect">
            <a:avLst/>
          </a:prstGeom>
        </p:spPr>
      </p:pic>
      <p:sp>
        <p:nvSpPr>
          <p:cNvPr id="12" name="TextBox 11"/>
          <p:cNvSpPr txBox="1"/>
          <p:nvPr/>
        </p:nvSpPr>
        <p:spPr>
          <a:xfrm>
            <a:off x="3634083" y="460797"/>
            <a:ext cx="1875835" cy="461665"/>
          </a:xfrm>
          <a:prstGeom prst="rect">
            <a:avLst/>
          </a:prstGeom>
          <a:noFill/>
        </p:spPr>
        <p:txBody>
          <a:bodyPr wrap="none" rtlCol="0">
            <a:spAutoFit/>
          </a:bodyPr>
          <a:lstStyle/>
          <a:p>
            <a:pPr algn="ctr"/>
            <a:r>
              <a:rPr lang="en-US" sz="2400" b="1" dirty="0" smtClean="0"/>
              <a:t>Questions?</a:t>
            </a:r>
            <a:endParaRPr lang="en-US" sz="2400" b="1" dirty="0"/>
          </a:p>
        </p:txBody>
      </p:sp>
    </p:spTree>
    <p:extLst>
      <p:ext uri="{BB962C8B-B14F-4D97-AF65-F5344CB8AC3E}">
        <p14:creationId xmlns:p14="http://schemas.microsoft.com/office/powerpoint/2010/main" val="170106898"/>
      </p:ext>
    </p:extLst>
  </p:cSld>
  <p:clrMapOvr>
    <a:masterClrMapping/>
  </p:clrMapOvr>
  <p:transition/>
</p:sld>
</file>

<file path=ppt/theme/theme1.xml><?xml version="1.0" encoding="utf-8"?>
<a:theme xmlns:a="http://schemas.openxmlformats.org/drawingml/2006/main" name="BAC_MultiLOB_Template">
  <a:themeElements>
    <a:clrScheme name="BAC">
      <a:dk1>
        <a:srgbClr val="231F20"/>
      </a:dk1>
      <a:lt1>
        <a:srgbClr val="FFFFFF"/>
      </a:lt1>
      <a:dk2>
        <a:srgbClr val="E31837"/>
      </a:dk2>
      <a:lt2>
        <a:srgbClr val="EBE7DD"/>
      </a:lt2>
      <a:accent1>
        <a:srgbClr val="C41230"/>
      </a:accent1>
      <a:accent2>
        <a:srgbClr val="D1C9C0"/>
      </a:accent2>
      <a:accent3>
        <a:srgbClr val="0073CF"/>
      </a:accent3>
      <a:accent4>
        <a:srgbClr val="012169"/>
      </a:accent4>
      <a:accent5>
        <a:srgbClr val="A39382"/>
      </a:accent5>
      <a:accent6>
        <a:srgbClr val="780032"/>
      </a:accent6>
      <a:hlink>
        <a:srgbClr val="0052C2"/>
      </a:hlink>
      <a:folHlink>
        <a:srgbClr val="01216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C">
      <a:fillStyleLst>
        <a:solidFill>
          <a:schemeClr val="phClr"/>
        </a:solidFill>
        <a:gradFill rotWithShape="1">
          <a:gsLst>
            <a:gs pos="0">
              <a:schemeClr val="phClr">
                <a:tint val="100000"/>
                <a:shade val="50000"/>
                <a:satMod val="125000"/>
              </a:schemeClr>
            </a:gs>
            <a:gs pos="50000">
              <a:schemeClr val="phClr">
                <a:tint val="100000"/>
                <a:shade val="75000"/>
                <a:satMod val="125000"/>
              </a:schemeClr>
            </a:gs>
            <a:gs pos="100000">
              <a:schemeClr val="phClr">
                <a:tint val="100000"/>
                <a:shade val="98000"/>
                <a:satMod val="115000"/>
              </a:schemeClr>
            </a:gs>
          </a:gsLst>
          <a:lin ang="16200000" scaled="1"/>
        </a:gradFill>
        <a:gradFill rotWithShape="1">
          <a:gsLst>
            <a:gs pos="0">
              <a:schemeClr val="phClr">
                <a:shade val="50000"/>
                <a:satMod val="130000"/>
              </a:schemeClr>
            </a:gs>
            <a:gs pos="40000">
              <a:schemeClr val="phClr">
                <a:shade val="75000"/>
                <a:satMod val="140000"/>
              </a:schemeClr>
            </a:gs>
            <a:gs pos="100000">
              <a:schemeClr val="phClr">
                <a:shade val="100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63500" dist="38100" dir="2700000" algn="ctr" rotWithShape="0">
              <a:srgbClr val="000000">
                <a:alpha val="35000"/>
              </a:srgbClr>
            </a:outerShdw>
          </a:effectLst>
          <a:scene3d>
            <a:camera prst="orthographicFront">
              <a:rot lat="0" lon="0" rev="0"/>
            </a:camera>
            <a:lightRig rig="threePt" dir="tl"/>
          </a:scene3d>
          <a:sp3d contourW="12700">
            <a:bevelT w="0" h="0"/>
            <a:contourClr>
              <a:srgbClr val="FFFFFF"/>
            </a:contourClr>
          </a:sp3d>
        </a:effectStyle>
        <a:effectStyle>
          <a:effectLst>
            <a:outerShdw blurRad="50800" dist="12700" dir="2700000" algn="ctr" rotWithShape="0">
              <a:srgbClr val="000000">
                <a:alpha val="40000"/>
              </a:srgbClr>
            </a:outerShdw>
          </a:effectLst>
          <a:scene3d>
            <a:camera prst="orthographicFront">
              <a:rot lat="0" lon="0" rev="0"/>
            </a:camera>
            <a:lightRig rig="balanced" dir="t">
              <a:rot lat="0" lon="0" rev="1200000"/>
            </a:lightRig>
          </a:scene3d>
          <a:sp3d>
            <a:bevelT w="508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9525" cap="flat" cmpd="sng" algn="ctr">
          <a:noFill/>
          <a:prstDash val="solid"/>
          <a:round/>
          <a:headEnd type="none" w="med" len="med"/>
          <a:tailEnd type="none" w="med" len="med"/>
        </a:ln>
        <a:effectLst/>
        <a:extLst/>
      </a:spPr>
      <a:bodyPr vert="horz" wrap="none" lIns="91440" tIns="45720" rIns="91440" bIns="45720" numCol="1" rtlCol="0"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a:ln>
              <a:noFill/>
            </a:ln>
            <a:solidFill>
              <a:srgbClr val="000000"/>
            </a:solidFill>
            <a:effectLst/>
            <a:latin typeface="Arial"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GWMMaterials" ma:contentTypeID="0x01010024CBC609987FBA4DAA5A1BA1EA83F2F8020300FAE41577E0F68845844CD2B7148A62BD" ma:contentTypeVersion="35" ma:contentTypeDescription="" ma:contentTypeScope="" ma:versionID="8cf1a9d8aeb14f8d86d76ee7ac040979">
  <xsd:schema xmlns:xsd="http://www.w3.org/2001/XMLSchema" xmlns:xs="http://www.w3.org/2001/XMLSchema" xmlns:p="http://schemas.microsoft.com/office/2006/metadata/properties" xmlns:ns1="http://schemas.microsoft.com/sharepoint/v3" xmlns:ns2="6d48ba6c-7636-493c-9511-d17f380baa4a" xmlns:ns3="http://schemas.microsoft.com/sharepoint/v3/fields" targetNamespace="http://schemas.microsoft.com/office/2006/metadata/properties" ma:root="true" ma:fieldsID="6dcf9112719f0cbe111d986e1b454e01" ns1:_="" ns2:_="" ns3:_="">
    <xsd:import namespace="http://schemas.microsoft.com/sharepoint/v3"/>
    <xsd:import namespace="6d48ba6c-7636-493c-9511-d17f380baa4a"/>
    <xsd:import namespace="http://schemas.microsoft.com/sharepoint/v3/fields"/>
    <xsd:element name="properties">
      <xsd:complexType>
        <xsd:sequence>
          <xsd:element name="documentManagement">
            <xsd:complexType>
              <xsd:all>
                <xsd:element ref="ns2:AccessCredentials" minOccurs="0"/>
                <xsd:element ref="ns2:RequireMarketingReviewCenterReview" minOccurs="0"/>
                <xsd:element ref="ns2:MarketingReviewCenterApprovalCertificateID" minOccurs="0"/>
                <xsd:element ref="ns2:ProvideAReasonForWhyNoMRCApprovalIsRequired" minOccurs="0"/>
                <xsd:element ref="ns2:ArchiveLocation" minOccurs="0"/>
                <xsd:element ref="ns2:ComplianceLegalReviewerName" minOccurs="0"/>
                <xsd:element ref="ns2:RPReviewerName" minOccurs="0"/>
                <xsd:element ref="ns2:IssueDate" minOccurs="0"/>
                <xsd:element ref="ns2:ExpirationDate" minOccurs="0"/>
                <xsd:element ref="ns2:PublishDate" minOccurs="0"/>
                <xsd:element ref="ns2:ContentOwnerEmailAddress" minOccurs="0"/>
                <xsd:element ref="ns2:ContentOwnerName" minOccurs="0"/>
                <xsd:element ref="ns2:ContentOwnersManager" minOccurs="0"/>
                <xsd:element ref="ns2:CustomErrorMessage" minOccurs="0"/>
                <xsd:element ref="ns2:HideFromSearch" minOccurs="0"/>
                <xsd:element ref="ns1:RoutingRuleDescription" minOccurs="0"/>
                <xsd:element ref="ns2:CampaignID" minOccurs="0"/>
                <xsd:element ref="ns2:CampaignName" minOccurs="0"/>
                <xsd:element ref="ns2:HighPriorityTask" minOccurs="0"/>
                <xsd:element ref="ns2:ReasonForHighPriorityTask" minOccurs="0"/>
                <xsd:element ref="ns1:URL" minOccurs="0"/>
                <xsd:element ref="ns3:_Publisher" minOccurs="0"/>
                <xsd:element ref="ns1:PublishingStartDate" minOccurs="0"/>
                <xsd:element ref="ns1:PublishingExpirationDate" minOccurs="0"/>
                <xsd:element ref="ns3:_DCDateCreated" minOccurs="0"/>
                <xsd:element ref="ns2:AssetDescription" minOccurs="0"/>
                <xsd:element ref="ns2:AssetType" minOccurs="0"/>
                <xsd:element ref="ns2:PushContent" minOccurs="0"/>
                <xsd:element ref="ns2:PushContentLocation" minOccurs="0"/>
                <xsd:element ref="ns2:NewsAndAlertsInformation" minOccurs="0"/>
                <xsd:element ref="ns2:NewsAndAlertsContentLocation" minOccurs="0"/>
                <xsd:element ref="ns2:UpdateDuration" minOccurs="0"/>
                <xsd:element ref="ns2:UpdateHeadlineForNewsAndAlertCarousel" minOccurs="0"/>
                <xsd:element ref="ns2:UpdateTeaserForNewsAndAlertCarousel" minOccurs="0"/>
                <xsd:element ref="ns2:ShortUpdateTextForNewsAndAlertsList" minOccurs="0"/>
                <xsd:element ref="ns2:LongUpdateTextForNewsAndAlertCarousel" minOccurs="0"/>
                <xsd:element ref="ns2:AlternateURLForNewsAndAlerts" minOccurs="0"/>
                <xsd:element ref="ns2:ImageForNewsAndAlerts" minOccurs="0"/>
                <xsd:element ref="ns2:n1ea8175875749a896ee72f53ca832d0" minOccurs="0"/>
                <xsd:element ref="ns2:TaxCatchAll" minOccurs="0"/>
                <xsd:element ref="ns2:TaxCatchAllLabel" minOccurs="0"/>
                <xsd:element ref="ns2:dbc2634808844628bca332f2ad4e6b27" minOccurs="0"/>
                <xsd:element ref="ns2:lcf079fd2205474aacb98bbe353a9ad6" minOccurs="0"/>
                <xsd:element ref="ns2:jfb0b495a22241d89132dbba03d6c68f" minOccurs="0"/>
                <xsd:element ref="ns2:Code" minOccurs="0"/>
                <xsd:element ref="ns2:OrderableOnline" minOccurs="0"/>
                <xsd:element ref="ns2:HowToOrder" minOccurs="0"/>
                <xsd:element ref="ns2:OtherOrderingInformation" minOccurs="0"/>
                <xsd:element ref="ns2:FulfillmentLocation" minOccurs="0"/>
                <xsd:element ref="ns2:FulfillmentProvider" minOccurs="0"/>
                <xsd:element ref="ns2:PrintVendor" minOccurs="0"/>
                <xsd:element ref="ns2:UnitPrice" minOccurs="0"/>
                <xsd:element ref="ns2:CreditCardRequired" minOccurs="0"/>
                <xsd:element ref="ns2:MaxQuantityPerOrder" minOccurs="0"/>
                <xsd:element ref="ns2:LowStockQuantityLevel" minOccurs="0"/>
                <xsd:element ref="ns2:PrintQuantity" minOccurs="0"/>
                <xsd:element ref="ns2:PackageSize" minOccurs="0"/>
                <xsd:element ref="ns2:MOLAvailableDate" minOccurs="0"/>
                <xsd:element ref="ns2:IndividuallyOrderable" minOccurs="0"/>
                <xsd:element ref="ns2:Bulk" minOccurs="0"/>
                <xsd:element ref="ns2:KitComponent" minOccurs="0"/>
                <xsd:element ref="ns2:MaterialType" minOccurs="0"/>
                <xsd:element ref="ns2:Restrictions" minOccurs="0"/>
                <xsd:element ref="ns2:AdditionalRestrictions" minOccurs="0"/>
                <xsd:element ref="ns2:LifePriorities" minOccurs="0"/>
                <xsd:element ref="ns2:edfd1e52bc814e1199b8c4ed956de49f" minOccurs="0"/>
                <xsd:element ref="ns2:c73e2f854625407ba1309d2d913b1c58" minOccurs="0"/>
                <xsd:element ref="ns2:oe3b62f321e2405080645a7e55c73101" minOccurs="0"/>
                <xsd:element ref="ns2:e86f9f77bf1b4a28be265530cb16720a" minOccurs="0"/>
                <xsd:element ref="ns2:g445d76ccb744d6fbbd4f07be37e144f" minOccurs="0"/>
                <xsd:element ref="ns2:dbdfd46a22db4d3da3340b342df1bbfb" minOccurs="0"/>
                <xsd:element ref="ns2:b2cf881e64c84a2f9d83e6fe5cb98f7f" minOccurs="0"/>
                <xsd:element ref="ns2:GWMDescription" minOccurs="0"/>
                <xsd:element ref="ns2:GWMPublisher" minOccurs="0"/>
                <xsd:element ref="ns2:GWMCustomErrorMessage" minOccurs="0"/>
                <xsd:element ref="ns2:c57efd1b939c4c8d94f693de398fc8f3" minOccurs="0"/>
                <xsd:element ref="ns2:GWMAlternateURLForNewsAndAlerts" minOccurs="0"/>
                <xsd:element ref="ns2:ga27b2abc0e84b9d8687a156b55a9c67" minOccurs="0"/>
                <xsd:element ref="ns2:GWMViewMoreURL" minOccurs="0"/>
                <xsd:element ref="ns2:GWMAudience" minOccurs="0"/>
                <xsd:element ref="ns2:l24c794622b74f509ac7c7a244406b53" minOccurs="0"/>
                <xsd:element ref="ns2:InventoryReportingGroup" minOccurs="0"/>
                <xsd:element ref="ns2:ElectronicDelivery" minOccurs="0"/>
                <xsd:element ref="ns2:MRCComplianceOrLegalReviewersDetails" minOccurs="0"/>
                <xsd:element ref="ns2:MRCRPReviewerDetails" minOccurs="0"/>
                <xsd:element ref="ns2:GWMLongUpdateTextForNewsAndAlertCarouselPF" minOccurs="0"/>
                <xsd:element ref="ns2:CustomizableForPOD" minOccurs="0"/>
                <xsd:element ref="ns2:Imported" minOccurs="0"/>
                <xsd:element ref="ns2:Imprinting" minOccurs="0"/>
                <xsd:element ref="ns2:Linkedproduct" minOccurs="0"/>
                <xsd:element ref="ns2:Size" minOccurs="0"/>
                <xsd:element ref="ns2:Symbol" minOccurs="0"/>
                <xsd:element ref="ns2:USPCMarketingContact" minOccurs="0"/>
                <xsd:element ref="ns2:CalcAssetDesc" minOccurs="0"/>
                <xsd:element ref="ns2:IsPBIG" minOccurs="0"/>
                <xsd:element ref="ns2:GWMBulk" minOccurs="0"/>
                <xsd:element ref="ns2:GWMIndividuallyOrderable" minOccurs="0"/>
                <xsd:element ref="ns2:ItemStatus" minOccurs="0"/>
                <xsd:element ref="ns2:PushToMLOne" minOccurs="0"/>
                <xsd:element ref="ns2:GWMLOBComplianceApprover" minOccurs="0"/>
                <xsd:element ref="ns2:GWMLOBRPApprover" minOccurs="0"/>
                <xsd:element ref="ns2:PublicationTrack" minOccurs="0"/>
                <xsd:element ref="ns2:a34550a808ee4bfbbc3bab903fd3a562" minOccurs="0"/>
                <xsd:element ref="ns2:n432f4ec6b8c41579dee1e327b790904" minOccurs="0"/>
                <xsd:element ref="ns2:pb64bed54ba54a08ae51be86e952de58" minOccurs="0"/>
                <xsd:element ref="ns2:Frequency" minOccurs="0"/>
                <xsd:element ref="ns2:PublicationAuthor" minOccurs="0"/>
                <xsd:element ref="ns2:InvestmentFinder" minOccurs="0"/>
                <xsd:element ref="ns2:VersionType" minOccurs="0"/>
                <xsd:element ref="ns2:IsArchi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3" nillable="true" ma:displayName="Description" ma:internalName="RoutingRuleDescription" ma:readOnly="false">
      <xsd:simpleType>
        <xsd:restriction base="dms:Text">
          <xsd:maxLength value="255"/>
        </xsd:restriction>
      </xsd:simpleType>
    </xsd:element>
    <xsd:element name="URL" ma:index="28"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PublishingStartDate" ma:index="3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3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48ba6c-7636-493c-9511-d17f380baa4a" elementFormDefault="qualified">
    <xsd:import namespace="http://schemas.microsoft.com/office/2006/documentManagement/types"/>
    <xsd:import namespace="http://schemas.microsoft.com/office/infopath/2007/PartnerControls"/>
    <xsd:element name="AccessCredentials" ma:index="8" nillable="true" ma:displayName="Access Credentials" ma:description="Are there any restrictions or access right associated with this content?" ma:internalName="AccessCredentials">
      <xsd:simpleType>
        <xsd:restriction base="dms:Unknown"/>
      </xsd:simpleType>
    </xsd:element>
    <xsd:element name="RequireMarketingReviewCenterReview" ma:index="9" nillable="true" ma:displayName="Require Marketing Review Center Review" ma:default="0" ma:internalName="RequireMarketingReviewCenterReview">
      <xsd:simpleType>
        <xsd:restriction base="dms:Boolean"/>
      </xsd:simpleType>
    </xsd:element>
    <xsd:element name="MarketingReviewCenterApprovalCertificateID" ma:index="10" nillable="true" ma:displayName="Marketing Review Center Approval Certificate ID" ma:internalName="MarketingReviewCenterApprovalCertificateID">
      <xsd:simpleType>
        <xsd:restriction base="dms:Text">
          <xsd:maxLength value="255"/>
        </xsd:restriction>
      </xsd:simpleType>
    </xsd:element>
    <xsd:element name="ProvideAReasonForWhyNoMRCApprovalIsRequired" ma:index="11" nillable="true" ma:displayName="Provide A Reason For Why No MRC Approval Is Required" ma:internalName="ProvideAReasonForWhyNoMRCApprovalIsRequired">
      <xsd:simpleType>
        <xsd:restriction base="dms:Note">
          <xsd:maxLength value="255"/>
        </xsd:restriction>
      </xsd:simpleType>
    </xsd:element>
    <xsd:element name="ArchiveLocation" ma:index="12" nillable="true" ma:displayName="Archive Location" ma:internalName="ArchiveLocation">
      <xsd:simpleType>
        <xsd:restriction base="dms:Text">
          <xsd:maxLength value="255"/>
        </xsd:restriction>
      </xsd:simpleType>
    </xsd:element>
    <xsd:element name="ComplianceLegalReviewerName" ma:index="13" nillable="true" ma:displayName="Compliance Legal Reviewer Name" ma:description="If the asset is not MRC approved, provide the name of legal/compliance personnel who advised you so." ma:list="UserInfo" ma:SharePointGroup="0" ma:internalName="ComplianceLegalReviewerNam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PReviewerName" ma:index="14" nillable="true" ma:displayName="RP Reviewer Name" ma:description="If the asset is not MRC approved, provide the name of legal/compliance personnel who advised you so." ma:list="UserInfo" ma:SharePointGroup="0" ma:internalName="RPReviewerNam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ssueDate" ma:index="15" nillable="true" ma:displayName="Issue Date" ma:description="MRC/Compliance approval date" ma:format="DateOnly" ma:internalName="IssueDate">
      <xsd:simpleType>
        <xsd:restriction base="dms:DateTime"/>
      </xsd:simpleType>
    </xsd:element>
    <xsd:element name="ExpirationDate" ma:index="16" nillable="true" ma:displayName="ExpirationDate" ma:description="MRC/Compliance expiration date" ma:format="DateOnly" ma:internalName="ExpirationDate">
      <xsd:simpleType>
        <xsd:restriction base="dms:DateTime"/>
      </xsd:simpleType>
    </xsd:element>
    <xsd:element name="PublishDate" ma:index="17" nillable="true" ma:displayName="Publish Date" ma:description="For documents, the date that users will see associated with the content (e.g. August 2013)" ma:format="DateOnly" ma:internalName="PublishDate">
      <xsd:simpleType>
        <xsd:restriction base="dms:DateTime"/>
      </xsd:simpleType>
    </xsd:element>
    <xsd:element name="ContentOwnerEmailAddress" ma:index="18" nillable="true" ma:displayName="Content Owner Email Address" ma:internalName="ContentOwnerEmailAddress">
      <xsd:simpleType>
        <xsd:restriction base="dms:Note">
          <xsd:maxLength value="255"/>
        </xsd:restriction>
      </xsd:simpleType>
    </xsd:element>
    <xsd:element name="ContentOwnerName" ma:index="19" nillable="true" ma:displayName="Content Owner Name" ma:list="UserInfo" ma:SharePointGroup="0" ma:internalName="ContentOwnerNam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OwnersManager" ma:index="20" nillable="true" ma:displayName="Content Owners Manager" ma:list="UserInfo" ma:SharePointGroup="0" ma:internalName="ContentOwnersManag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ustomErrorMessage" ma:index="21" nillable="true" ma:displayName="Custom Error Message" ma:description="Would you like to change the error message that appears when a non-provisioned user tries to view this resource, or when a user tries to view this resource after it has expired? [include the default error message]" ma:internalName="CustomErrorMessage">
      <xsd:simpleType>
        <xsd:restriction base="dms:Note">
          <xsd:maxLength value="255"/>
        </xsd:restriction>
      </xsd:simpleType>
    </xsd:element>
    <xsd:element name="HideFromSearch" ma:index="22" nillable="true" ma:displayName="Hide From Search" ma:default="No" ma:description="Select Yes if you never want this content to show up in Search Results" ma:format="RadioButtons" ma:internalName="HideFromSearch">
      <xsd:simpleType>
        <xsd:restriction base="dms:Choice">
          <xsd:enumeration value="Yes"/>
          <xsd:enumeration value="No"/>
        </xsd:restriction>
      </xsd:simpleType>
    </xsd:element>
    <xsd:element name="CampaignID" ma:index="24" nillable="true" ma:displayName="Campaign ID" ma:internalName="CampaignID">
      <xsd:simpleType>
        <xsd:restriction base="dms:Text">
          <xsd:maxLength value="255"/>
        </xsd:restriction>
      </xsd:simpleType>
    </xsd:element>
    <xsd:element name="CampaignName" ma:index="25" nillable="true" ma:displayName="Campaign Name" ma:internalName="CampaignName">
      <xsd:simpleType>
        <xsd:restriction base="dms:Text">
          <xsd:maxLength value="255"/>
        </xsd:restriction>
      </xsd:simpleType>
    </xsd:element>
    <xsd:element name="HighPriorityTask" ma:index="26" nillable="true" ma:displayName="High Priority Task" ma:default="No" ma:description="Flag as High Priority in workflow?" ma:format="RadioButtons" ma:internalName="HighPriorityTask">
      <xsd:simpleType>
        <xsd:restriction base="dms:Choice">
          <xsd:enumeration value="Yes"/>
          <xsd:enumeration value="No"/>
        </xsd:restriction>
      </xsd:simpleType>
    </xsd:element>
    <xsd:element name="ReasonForHighPriorityTask" ma:index="27" nillable="true" ma:displayName="Reason For High Priority Task" ma:description="Email subject line for urgent request" ma:internalName="ReasonForHighPriorityTask">
      <xsd:simpleType>
        <xsd:restriction base="dms:Text">
          <xsd:maxLength value="50"/>
        </xsd:restriction>
      </xsd:simpleType>
    </xsd:element>
    <xsd:element name="AssetDescription" ma:index="33" nillable="true" ma:displayName="Asset Description" ma:internalName="AssetDescription">
      <xsd:simpleType>
        <xsd:restriction base="dms:Text">
          <xsd:maxLength value="255"/>
        </xsd:restriction>
      </xsd:simpleType>
    </xsd:element>
    <xsd:element name="AssetType" ma:index="34" nillable="true" ma:displayName="Asset Type" ma:internalName="AssetType">
      <xsd:simpleType>
        <xsd:restriction base="dms:Text">
          <xsd:maxLength value="255"/>
        </xsd:restriction>
      </xsd:simpleType>
    </xsd:element>
    <xsd:element name="PushContent" ma:index="36" nillable="true" ma:displayName="Push Content" ma:default="No" ma:description="Would this content appear in other locations?" ma:format="RadioButtons" ma:internalName="PushContent">
      <xsd:simpleType>
        <xsd:restriction base="dms:Choice">
          <xsd:enumeration value="Yes"/>
          <xsd:enumeration value="No"/>
        </xsd:restriction>
      </xsd:simpleType>
    </xsd:element>
    <xsd:element name="PushContentLocation" ma:index="37" nillable="true" ma:displayName="Push Content Location" ma:internalName="PushContentLocation">
      <xsd:simpleType>
        <xsd:restriction base="dms:Note">
          <xsd:maxLength value="255"/>
        </xsd:restriction>
      </xsd:simpleType>
    </xsd:element>
    <xsd:element name="NewsAndAlertsInformation" ma:index="38" nillable="true" ma:displayName="News And Alerts Information" ma:default="No" ma:format="RadioButtons" ma:internalName="NewsAndAlertsInformation">
      <xsd:simpleType>
        <xsd:restriction base="dms:Choice">
          <xsd:enumeration value="Yes"/>
          <xsd:enumeration value="No"/>
        </xsd:restriction>
      </xsd:simpleType>
    </xsd:element>
    <xsd:element name="NewsAndAlertsContentLocation" ma:index="39" nillable="true" ma:displayName="News And Alerts Content Location" ma:internalName="NewsAndAlertsContentLocation">
      <xsd:simpleType>
        <xsd:restriction base="dms:Note">
          <xsd:maxLength value="255"/>
        </xsd:restriction>
      </xsd:simpleType>
    </xsd:element>
    <xsd:element name="UpdateDuration" ma:index="40" nillable="true" ma:displayName="Update Duration" ma:description="How many days should this update remain featured?" ma:internalName="UpdateDuration">
      <xsd:simpleType>
        <xsd:restriction base="dms:Text">
          <xsd:maxLength value="255"/>
        </xsd:restriction>
      </xsd:simpleType>
    </xsd:element>
    <xsd:element name="UpdateHeadlineForNewsAndAlertCarousel" ma:index="41" nillable="true" ma:displayName="Update Headline For News And Alert Carousel" ma:description="Update Headline for News &amp; Alerts Carousel, max 50 characters." ma:internalName="UpdateHeadlineForNewsAndAlertCarousel">
      <xsd:simpleType>
        <xsd:restriction base="dms:Text">
          <xsd:maxLength value="50"/>
        </xsd:restriction>
      </xsd:simpleType>
    </xsd:element>
    <xsd:element name="UpdateTeaserForNewsAndAlertCarousel" ma:index="42" nillable="true" ma:displayName="Update Teaser For News And Alert Carousel" ma:description="Update Teaser for News &amp; Alerts Carousel, max 120 characters." ma:internalName="UpdateTeaserForNewsAndAlertCarousel">
      <xsd:simpleType>
        <xsd:restriction base="dms:Text">
          <xsd:maxLength value="120"/>
        </xsd:restriction>
      </xsd:simpleType>
    </xsd:element>
    <xsd:element name="ShortUpdateTextForNewsAndAlertsList" ma:index="43" nillable="true" ma:displayName="Short Update Text For News And Alerts List" ma:description="Update text for News &amp; Alerts List, max 300 characters, cannot include hyperlinks" ma:internalName="ShortUpdateTextForNewsAndAlertsList">
      <xsd:simpleType>
        <xsd:restriction base="dms:Note">
          <xsd:maxLength value="255"/>
        </xsd:restriction>
      </xsd:simpleType>
    </xsd:element>
    <xsd:element name="LongUpdateTextForNewsAndAlertCarousel" ma:index="44" nillable="true" ma:displayName="Long Update Text For News And Alert Carousel" ma:description="Update article text for News &amp; Alerts Carousel, max 800 characters, may include hyperlinks" ma:internalName="LongUpdateTextForNewsAndAlertCarousel">
      <xsd:simpleType>
        <xsd:restriction base="dms:Note">
          <xsd:maxLength value="255"/>
        </xsd:restriction>
      </xsd:simpleType>
    </xsd:element>
    <xsd:element name="AlternateURLForNewsAndAlerts" ma:index="45" nillable="true" ma:displayName="Alternate URL For News And Alerts" ma:internalName="AlternateURLForNewsAndAlerts">
      <xsd:simpleType>
        <xsd:restriction base="dms:Note">
          <xsd:maxLength value="255"/>
        </xsd:restriction>
      </xsd:simpleType>
    </xsd:element>
    <xsd:element name="ImageForNewsAndAlerts" ma:index="46" nillable="true" ma:displayName="Image For News And Alerts" ma:description="Would you like to provide an image for News &amp; Alerts Carousel?" ma:internalName="ImageForNewsAndAlerts">
      <xsd:simpleType>
        <xsd:restriction base="dms:Unknown"/>
      </xsd:simpleType>
    </xsd:element>
    <xsd:element name="n1ea8175875749a896ee72f53ca832d0" ma:index="47" nillable="true" ma:taxonomy="true" ma:internalName="n1ea8175875749a896ee72f53ca832d0" ma:taxonomyFieldName="GWMAccessCode" ma:displayName="GWMAccessCode" ma:default="" ma:fieldId="{71ea8175-8757-49a8-96ee-72f53ca832d0}" ma:taxonomyMulti="true" ma:sspId="d8ff697d-5860-4c05-b511-7fc89a6bc9bb" ma:termSetId="827fbb60-7123-403c-ab54-99156e84e2e2" ma:anchorId="00000000-0000-0000-0000-000000000000" ma:open="false" ma:isKeyword="false">
      <xsd:complexType>
        <xsd:sequence>
          <xsd:element ref="pc:Terms" minOccurs="0" maxOccurs="1"/>
        </xsd:sequence>
      </xsd:complexType>
    </xsd:element>
    <xsd:element name="TaxCatchAll" ma:index="48" nillable="true" ma:displayName="Taxonomy Catch All Column" ma:hidden="true" ma:list="{10a9b459-f748-4682-8f6f-f81aa3c80c14}" ma:internalName="TaxCatchAll" ma:showField="CatchAllData" ma:web="6d48ba6c-7636-493c-9511-d17f380baa4a">
      <xsd:complexType>
        <xsd:complexContent>
          <xsd:extension base="dms:MultiChoiceLookup">
            <xsd:sequence>
              <xsd:element name="Value" type="dms:Lookup" maxOccurs="unbounded" minOccurs="0" nillable="true"/>
            </xsd:sequence>
          </xsd:extension>
        </xsd:complexContent>
      </xsd:complexType>
    </xsd:element>
    <xsd:element name="TaxCatchAllLabel" ma:index="49" nillable="true" ma:displayName="Taxonomy Catch All Column1" ma:hidden="true" ma:list="{10a9b459-f748-4682-8f6f-f81aa3c80c14}" ma:internalName="TaxCatchAllLabel" ma:readOnly="true" ma:showField="CatchAllDataLabel" ma:web="6d48ba6c-7636-493c-9511-d17f380baa4a">
      <xsd:complexType>
        <xsd:complexContent>
          <xsd:extension base="dms:MultiChoiceLookup">
            <xsd:sequence>
              <xsd:element name="Value" type="dms:Lookup" maxOccurs="unbounded" minOccurs="0" nillable="true"/>
            </xsd:sequence>
          </xsd:extension>
        </xsd:complexContent>
      </xsd:complexType>
    </xsd:element>
    <xsd:element name="dbc2634808844628bca332f2ad4e6b27" ma:index="51" nillable="true" ma:taxonomy="true" ma:internalName="dbc2634808844628bca332f2ad4e6b27" ma:taxonomyFieldName="GoalBased5Steps" ma:displayName="Goal Based 5 Steps" ma:default="" ma:fieldId="{dbc26348-0884-4628-bca3-32f2ad4e6b27}" ma:taxonomyMulti="true" ma:sspId="d8ff697d-5860-4c05-b511-7fc89a6bc9bb" ma:termSetId="42fbd79d-c8f3-47d1-8114-6b938d0dc9e9" ma:anchorId="00000000-0000-0000-0000-000000000000" ma:open="false" ma:isKeyword="false">
      <xsd:complexType>
        <xsd:sequence>
          <xsd:element ref="pc:Terms" minOccurs="0" maxOccurs="1"/>
        </xsd:sequence>
      </xsd:complexType>
    </xsd:element>
    <xsd:element name="lcf079fd2205474aacb98bbe353a9ad6" ma:index="53" nillable="true" ma:taxonomy="true" ma:internalName="lcf079fd2205474aacb98bbe353a9ad6" ma:taxonomyFieldName="Keyword" ma:displayName="Keyword" ma:default="" ma:fieldId="{5cf079fd-2205-474a-acb9-8bbe353a9ad6}" ma:taxonomyMulti="true" ma:sspId="d8ff697d-5860-4c05-b511-7fc89a6bc9bb" ma:termSetId="fafafde3-f132-4421-bd76-cd992c6d8a85" ma:anchorId="00000000-0000-0000-0000-000000000000" ma:open="true" ma:isKeyword="false">
      <xsd:complexType>
        <xsd:sequence>
          <xsd:element ref="pc:Terms" minOccurs="0" maxOccurs="1"/>
        </xsd:sequence>
      </xsd:complexType>
    </xsd:element>
    <xsd:element name="jfb0b495a22241d89132dbba03d6c68f" ma:index="55" nillable="true" ma:taxonomy="true" ma:internalName="jfb0b495a22241d89132dbba03d6c68f" ma:taxonomyFieldName="ProductInformation" ma:displayName="ProductInformation" ma:default="" ma:fieldId="{3fb0b495-a222-41d8-9132-dbba03d6c68f}" ma:taxonomyMulti="true" ma:sspId="d8ff697d-5860-4c05-b511-7fc89a6bc9bb" ma:termSetId="11689ae3-18e6-45d9-a6d7-e6d15ae09da2" ma:anchorId="00000000-0000-0000-0000-000000000000" ma:open="false" ma:isKeyword="false">
      <xsd:complexType>
        <xsd:sequence>
          <xsd:element ref="pc:Terms" minOccurs="0" maxOccurs="1"/>
        </xsd:sequence>
      </xsd:complexType>
    </xsd:element>
    <xsd:element name="Code" ma:index="57" nillable="true" ma:displayName="Code" ma:description="Form number, material number, etc." ma:internalName="Code">
      <xsd:simpleType>
        <xsd:restriction base="dms:Text">
          <xsd:maxLength value="255"/>
        </xsd:restriction>
      </xsd:simpleType>
    </xsd:element>
    <xsd:element name="OrderableOnline" ma:index="58" nillable="true" ma:displayName="Orderable Online" ma:default="No" ma:description="Is it orderable through MOL/MMOD?" ma:format="RadioButtons" ma:internalName="OrderableOnline">
      <xsd:simpleType>
        <xsd:restriction base="dms:Choice">
          <xsd:enumeration value="Yes"/>
          <xsd:enumeration value="No"/>
        </xsd:restriction>
      </xsd:simpleType>
    </xsd:element>
    <xsd:element name="HowToOrder" ma:index="59" nillable="true" ma:displayName="How To Order" ma:format="Dropdown" ma:internalName="HowToOrder">
      <xsd:simpleType>
        <xsd:restriction base="dms:Choice">
          <xsd:enumeration value="Materials Online"/>
          <xsd:enumeration value="FAC Materials Online"/>
          <xsd:enumeration value="PBIG Materials Online"/>
          <xsd:enumeration value="MMOD"/>
          <xsd:enumeration value="Local printing only"/>
          <xsd:enumeration value="Other"/>
        </xsd:restriction>
      </xsd:simpleType>
    </xsd:element>
    <xsd:element name="OtherOrderingInformation" ma:index="60" nillable="true" ma:displayName="Other Ordering Information" ma:description="Supply custom ordering information, such as a phone number" ma:internalName="OtherOrderingInformation">
      <xsd:simpleType>
        <xsd:restriction base="dms:Note">
          <xsd:maxLength value="255"/>
        </xsd:restriction>
      </xsd:simpleType>
    </xsd:element>
    <xsd:element name="FulfillmentLocation" ma:index="61" nillable="true" ma:displayName="Fulfillment Location" ma:internalName="FulfillmentLocation">
      <xsd:simpleType>
        <xsd:restriction base="dms:Text">
          <xsd:maxLength value="255"/>
        </xsd:restriction>
      </xsd:simpleType>
    </xsd:element>
    <xsd:element name="FulfillmentProvider" ma:index="62" nillable="true" ma:displayName="Fulfillment Provider" ma:default="Bowne" ma:format="Dropdown" ma:internalName="FulfillmentProvider">
      <xsd:simpleType>
        <xsd:restriction base="dms:Choice">
          <xsd:enumeration value="Bowne"/>
        </xsd:restriction>
      </xsd:simpleType>
    </xsd:element>
    <xsd:element name="PrintVendor" ma:index="63" nillable="true" ma:displayName="Print Vendor" ma:internalName="PrintVendor">
      <xsd:simpleType>
        <xsd:restriction base="dms:Text">
          <xsd:maxLength value="255"/>
        </xsd:restriction>
      </xsd:simpleType>
    </xsd:element>
    <xsd:element name="UnitPrice" ma:index="64" nillable="true" ma:displayName="Unit Price" ma:internalName="UnitPrice">
      <xsd:simpleType>
        <xsd:restriction base="dms:Text">
          <xsd:maxLength value="255"/>
        </xsd:restriction>
      </xsd:simpleType>
    </xsd:element>
    <xsd:element name="CreditCardRequired" ma:index="65" nillable="true" ma:displayName="Credit Card Required" ma:default="0" ma:internalName="CreditCardRequired">
      <xsd:simpleType>
        <xsd:restriction base="dms:Boolean"/>
      </xsd:simpleType>
    </xsd:element>
    <xsd:element name="MaxQuantityPerOrder" ma:index="66" nillable="true" ma:displayName="Max Quantity Per Order" ma:internalName="MaxQuantityPerOrder">
      <xsd:simpleType>
        <xsd:restriction base="dms:Text">
          <xsd:maxLength value="255"/>
        </xsd:restriction>
      </xsd:simpleType>
    </xsd:element>
    <xsd:element name="LowStockQuantityLevel" ma:index="67" nillable="true" ma:displayName="Low Stock Quantity Level" ma:internalName="LowStockQuantityLevel">
      <xsd:simpleType>
        <xsd:restriction base="dms:Text">
          <xsd:maxLength value="255"/>
        </xsd:restriction>
      </xsd:simpleType>
    </xsd:element>
    <xsd:element name="PrintQuantity" ma:index="68" nillable="true" ma:displayName="Print Quantity" ma:internalName="PrintQuantity">
      <xsd:simpleType>
        <xsd:restriction base="dms:Text">
          <xsd:maxLength value="255"/>
        </xsd:restriction>
      </xsd:simpleType>
    </xsd:element>
    <xsd:element name="PackageSize" ma:index="69" nillable="true" ma:displayName="Package Size" ma:default="25" ma:format="Dropdown" ma:internalName="PackageSize">
      <xsd:simpleType>
        <xsd:restriction base="dms:Choice">
          <xsd:enumeration value="1"/>
          <xsd:enumeration value="5"/>
          <xsd:enumeration value="10"/>
          <xsd:enumeration value="15"/>
          <xsd:enumeration value="20"/>
          <xsd:enumeration value="25"/>
          <xsd:enumeration value="50"/>
          <xsd:enumeration value="100"/>
        </xsd:restriction>
      </xsd:simpleType>
    </xsd:element>
    <xsd:element name="MOLAvailableDate" ma:index="70" nillable="true" ma:displayName="MOL Available Date" ma:format="DateTime" ma:internalName="MOLAvailableDate">
      <xsd:simpleType>
        <xsd:restriction base="dms:DateTime"/>
      </xsd:simpleType>
    </xsd:element>
    <xsd:element name="IndividuallyOrderable" ma:index="71" nillable="true" ma:displayName="Individually Orderable" ma:default="1" ma:internalName="IndividuallyOrderable">
      <xsd:simpleType>
        <xsd:restriction base="dms:Boolean"/>
      </xsd:simpleType>
    </xsd:element>
    <xsd:element name="Bulk" ma:index="72" nillable="true" ma:displayName="Bulk" ma:default="1" ma:internalName="Bulk">
      <xsd:simpleType>
        <xsd:restriction base="dms:Boolean"/>
      </xsd:simpleType>
    </xsd:element>
    <xsd:element name="KitComponent" ma:index="73" nillable="true" ma:displayName="Kit Component" ma:internalName="KitComponent">
      <xsd:simpleType>
        <xsd:restriction base="dms:Text">
          <xsd:maxLength value="255"/>
        </xsd:restriction>
      </xsd:simpleType>
    </xsd:element>
    <xsd:element name="MaterialType" ma:index="74" nillable="true" ma:displayName="Material Type" ma:format="Dropdown" ma:internalName="MaterialType">
      <xsd:simpleType>
        <xsd:restriction base="dms:Choice">
          <xsd:enumeration value="Orderable Form"/>
          <xsd:enumeration value="Nonorderable Form"/>
          <xsd:enumeration value="Orderable Material"/>
          <xsd:enumeration value="Nonorderable Material"/>
        </xsd:restriction>
      </xsd:simpleType>
    </xsd:element>
    <xsd:element name="Restrictions" ma:index="75" nillable="true" ma:displayName="Restrictions" ma:default="No Restrictions" ma:format="Dropdown" ma:internalName="Restrictions">
      <xsd:simpleType>
        <xsd:restriction base="dms:Choice">
          <xsd:enumeration value="No Restrictions"/>
          <xsd:enumeration value="For Internal Use Only"/>
          <xsd:enumeration value="For International Offices Only"/>
          <xsd:enumeration value="For PWAs Only"/>
          <xsd:enumeration value="Must be Accompanied by a Current Prospectus"/>
          <xsd:enumeration value="Can be used for all clients including legacy BAI clients on Nat'l Financial platform."/>
          <xsd:enumeration value="See Below"/>
        </xsd:restriction>
      </xsd:simpleType>
    </xsd:element>
    <xsd:element name="AdditionalRestrictions" ma:index="76" nillable="true" ma:displayName="Additional Restrictions" ma:internalName="AdditionalRestrictions">
      <xsd:simpleType>
        <xsd:restriction base="dms:Note">
          <xsd:maxLength value="255"/>
        </xsd:restriction>
      </xsd:simpleType>
    </xsd:element>
    <xsd:element name="LifePriorities" ma:index="77" nillable="true" ma:displayName="Life Priorities" ma:internalName="LifePriorities">
      <xsd:complexType>
        <xsd:complexContent>
          <xsd:extension base="dms:MultiChoice">
            <xsd:sequence>
              <xsd:element name="Value" maxOccurs="unbounded" minOccurs="0" nillable="true">
                <xsd:simpleType>
                  <xsd:restriction base="dms:Choice">
                    <xsd:enumeration value="All"/>
                    <xsd:enumeration value="Health"/>
                    <xsd:enumeration value="Family"/>
                    <xsd:enumeration value="Home"/>
                    <xsd:enumeration value="Finance"/>
                    <xsd:enumeration value="Leisure"/>
                    <xsd:enumeration value="Work"/>
                    <xsd:enumeration value="Giving"/>
                    <xsd:enumeration value="None"/>
                  </xsd:restriction>
                </xsd:simpleType>
              </xsd:element>
            </xsd:sequence>
          </xsd:extension>
        </xsd:complexContent>
      </xsd:complexType>
    </xsd:element>
    <xsd:element name="edfd1e52bc814e1199b8c4ed956de49f" ma:index="78" nillable="true" ma:taxonomy="true" ma:internalName="edfd1e52bc814e1199b8c4ed956de49f" ma:taxonomyFieldName="ClientGoals" ma:displayName="Client Goals" ma:default="" ma:fieldId="{edfd1e52-bc81-4e11-99b8-c4ed956de49f}" ma:taxonomyMulti="true" ma:sspId="d8ff697d-5860-4c05-b511-7fc89a6bc9bb" ma:termSetId="32d06a24-3eb0-4add-b878-313a32c0f541" ma:anchorId="00000000-0000-0000-0000-000000000000" ma:open="false" ma:isKeyword="false">
      <xsd:complexType>
        <xsd:sequence>
          <xsd:element ref="pc:Terms" minOccurs="0" maxOccurs="1"/>
        </xsd:sequence>
      </xsd:complexType>
    </xsd:element>
    <xsd:element name="c73e2f854625407ba1309d2d913b1c58" ma:index="80" nillable="true" ma:taxonomy="true" ma:internalName="c73e2f854625407ba1309d2d913b1c58" ma:taxonomyFieldName="ClientStatus" ma:displayName="Client Status" ma:default="" ma:fieldId="{c73e2f85-4625-407b-a130-9d2d913b1c58}" ma:taxonomyMulti="true" ma:sspId="d8ff697d-5860-4c05-b511-7fc89a6bc9bb" ma:termSetId="f2c0a961-9659-4ce5-94f0-bfce5dbe5684" ma:anchorId="00000000-0000-0000-0000-000000000000" ma:open="false" ma:isKeyword="false">
      <xsd:complexType>
        <xsd:sequence>
          <xsd:element ref="pc:Terms" minOccurs="0" maxOccurs="1"/>
        </xsd:sequence>
      </xsd:complexType>
    </xsd:element>
    <xsd:element name="oe3b62f321e2405080645a7e55c73101" ma:index="82" nillable="true" ma:taxonomy="true" ma:internalName="oe3b62f321e2405080645a7e55c73101" ma:taxonomyFieldName="GoalsBasedCMPSegment" ma:displayName="Goals Based CMP Segment" ma:default="" ma:fieldId="{8e3b62f3-21e2-4050-8064-5a7e55c73101}" ma:taxonomyMulti="true" ma:sspId="d8ff697d-5860-4c05-b511-7fc89a6bc9bb" ma:termSetId="4f0bf45d-c5de-4a45-af72-952cb6b135db" ma:anchorId="00000000-0000-0000-0000-000000000000" ma:open="false" ma:isKeyword="false">
      <xsd:complexType>
        <xsd:sequence>
          <xsd:element ref="pc:Terms" minOccurs="0" maxOccurs="1"/>
        </xsd:sequence>
      </xsd:complexType>
    </xsd:element>
    <xsd:element name="e86f9f77bf1b4a28be265530cb16720a" ma:index="84" nillable="true" ma:taxonomy="true" ma:internalName="e86f9f77bf1b4a28be265530cb16720a" ma:taxonomyFieldName="Distribution" ma:displayName="Distribution" ma:default="" ma:fieldId="{e86f9f77-bf1b-4a28-be26-5530cb16720a}" ma:taxonomyMulti="true" ma:sspId="d8ff697d-5860-4c05-b511-7fc89a6bc9bb" ma:termSetId="3b58b1d7-afd4-4c75-bdb6-6ae797c3f557" ma:anchorId="00000000-0000-0000-0000-000000000000" ma:open="false" ma:isKeyword="false">
      <xsd:complexType>
        <xsd:sequence>
          <xsd:element ref="pc:Terms" minOccurs="0" maxOccurs="1"/>
        </xsd:sequence>
      </xsd:complexType>
    </xsd:element>
    <xsd:element name="g445d76ccb744d6fbbd4f07be37e144f" ma:index="86" nillable="true" ma:taxonomy="true" ma:internalName="g445d76ccb744d6fbbd4f07be37e144f" ma:taxonomyFieldName="BrandLogo" ma:displayName="BrandLogo" ma:default="" ma:fieldId="{0445d76c-cb74-4d6f-bbd4-f07be37e144f}" ma:taxonomyMulti="true" ma:sspId="d8ff697d-5860-4c05-b511-7fc89a6bc9bb" ma:termSetId="44b9f54a-64be-4be0-bc76-e6bf3611ee97" ma:anchorId="00000000-0000-0000-0000-000000000000" ma:open="false" ma:isKeyword="false">
      <xsd:complexType>
        <xsd:sequence>
          <xsd:element ref="pc:Terms" minOccurs="0" maxOccurs="1"/>
        </xsd:sequence>
      </xsd:complexType>
    </xsd:element>
    <xsd:element name="dbdfd46a22db4d3da3340b342df1bbfb" ma:index="88" nillable="true" ma:taxonomy="true" ma:internalName="dbdfd46a22db4d3da3340b342df1bbfb" ma:taxonomyFieldName="BusinessSegmentForContent" ma:displayName="Business Segment For Content" ma:default="" ma:fieldId="{dbdfd46a-22db-4d3d-a334-0b342df1bbfb}" ma:taxonomyMulti="true" ma:sspId="d8ff697d-5860-4c05-b511-7fc89a6bc9bb" ma:termSetId="9c01e5c8-39af-41ed-9fb4-22d8392c7ef7" ma:anchorId="00000000-0000-0000-0000-000000000000" ma:open="false" ma:isKeyword="false">
      <xsd:complexType>
        <xsd:sequence>
          <xsd:element ref="pc:Terms" minOccurs="0" maxOccurs="1"/>
        </xsd:sequence>
      </xsd:complexType>
    </xsd:element>
    <xsd:element name="b2cf881e64c84a2f9d83e6fe5cb98f7f" ma:index="90" nillable="true" ma:taxonomy="true" ma:internalName="b2cf881e64c84a2f9d83e6fe5cb98f7f" ma:taxonomyFieldName="DocumentAssetDescription" ma:displayName="DocumentAssetDescription" ma:default="" ma:fieldId="{b2cf881e-64c8-4a2f-9d83-e6fe5cb98f7f}" ma:sspId="d8ff697d-5860-4c05-b511-7fc89a6bc9bb" ma:termSetId="5a8982b9-bac4-4887-8262-17ffb10ab64e" ma:anchorId="f72da7c0-57eb-4abf-8da5-38c03858ae9d" ma:open="false" ma:isKeyword="false">
      <xsd:complexType>
        <xsd:sequence>
          <xsd:element ref="pc:Terms" minOccurs="0" maxOccurs="1"/>
        </xsd:sequence>
      </xsd:complexType>
    </xsd:element>
    <xsd:element name="GWMDescription" ma:index="92" nillable="true" ma:displayName="GWMDescription" ma:description="Enter a short description of your content that will show up in Search Results and on the Detail Page" ma:internalName="GWMDescription">
      <xsd:simpleType>
        <xsd:restriction base="dms:Note">
          <xsd:maxLength value="255"/>
        </xsd:restriction>
      </xsd:simpleType>
    </xsd:element>
    <xsd:element name="GWMPublisher" ma:index="93" nillable="true" ma:displayName="GWMPublisher" ma:description="Name of most recent submitting publisher" ma:list="UserInfo" ma:SharePointGroup="0" ma:internalName="GWMPublish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GWMCustomErrorMessage" ma:index="94" nillable="true" ma:displayName="GWMCustomErrorMessage" ma:description="Would you like to change the error message that appears when a non-provisioned user tries to view this resource, or when a user tries to view this resource after it has expired? [include the default error message]" ma:internalName="GWMCustomErrorMessage">
      <xsd:simpleType>
        <xsd:restriction base="dms:Unknown"/>
      </xsd:simpleType>
    </xsd:element>
    <xsd:element name="c57efd1b939c4c8d94f693de398fc8f3" ma:index="95" nillable="true" ma:taxonomy="true" ma:internalName="c57efd1b939c4c8d94f693de398fc8f3" ma:taxonomyFieldName="GWMLifePriorities" ma:displayName="GWMLifePriorities" ma:default="" ma:fieldId="{c57efd1b-939c-4c8d-94f6-93de398fc8f3}" ma:taxonomyMulti="true" ma:sspId="d8ff697d-5860-4c05-b511-7fc89a6bc9bb" ma:termSetId="92d14cc1-5c85-4f05-9968-d0039527755d" ma:anchorId="00000000-0000-0000-0000-000000000000" ma:open="false" ma:isKeyword="false">
      <xsd:complexType>
        <xsd:sequence>
          <xsd:element ref="pc:Terms" minOccurs="0" maxOccurs="1"/>
        </xsd:sequence>
      </xsd:complexType>
    </xsd:element>
    <xsd:element name="GWMAlternateURLForNewsAndAlerts" ma:index="98" nillable="true" ma:displayName="GWMAlternateURLForNewsAndAlerts" ma:internalName="GWMAlternateURLForNewsAndAlerts">
      <xsd:simpleType>
        <xsd:restriction base="dms:Unknown"/>
      </xsd:simpleType>
    </xsd:element>
    <xsd:element name="ga27b2abc0e84b9d8687a156b55a9c67" ma:index="99" nillable="true" ma:taxonomy="true" ma:internalName="ga27b2abc0e84b9d8687a156b55a9c67" ma:taxonomyFieldName="GWMCampaignName" ma:displayName="GWMCampaignName" ma:default="" ma:fieldId="{0a27b2ab-c0e8-4b9d-8687-a156b55a9c67}" ma:taxonomyMulti="true" ma:sspId="d8ff697d-5860-4c05-b511-7fc89a6bc9bb" ma:termSetId="313bc2f9-af72-472d-8ec0-4397791c898d" ma:anchorId="00000000-0000-0000-0000-000000000000" ma:open="false" ma:isKeyword="false">
      <xsd:complexType>
        <xsd:sequence>
          <xsd:element ref="pc:Terms" minOccurs="0" maxOccurs="1"/>
        </xsd:sequence>
      </xsd:complexType>
    </xsd:element>
    <xsd:element name="GWMViewMoreURL" ma:index="101" nillable="true" ma:displayName="GWMViewMoreURL" ma:default="Alternate URL" ma:format="Dropdown" ma:internalName="GWMViewMoreURL">
      <xsd:simpleType>
        <xsd:restriction base="dms:Choice">
          <xsd:enumeration value="Content"/>
          <xsd:enumeration value="Article"/>
          <xsd:enumeration value="Alternate URL"/>
        </xsd:restriction>
      </xsd:simpleType>
    </xsd:element>
    <xsd:element name="GWMAudience" ma:index="102" nillable="true" ma:displayName="GWMAudience" ma:default="Clients" ma:internalName="GWMAudience">
      <xsd:complexType>
        <xsd:complexContent>
          <xsd:extension base="dms:MultiChoice">
            <xsd:sequence>
              <xsd:element name="Value" maxOccurs="unbounded" minOccurs="0" nillable="true">
                <xsd:simpleType>
                  <xsd:restriction base="dms:Choice">
                    <xsd:enumeration value="Clients"/>
                    <xsd:enumeration value="Prospects"/>
                    <xsd:enumeration value="Branch Sales Staff"/>
                    <xsd:enumeration value="Branch Office Management"/>
                    <xsd:enumeration value="Home Office"/>
                  </xsd:restriction>
                </xsd:simpleType>
              </xsd:element>
            </xsd:sequence>
          </xsd:extension>
        </xsd:complexContent>
      </xsd:complexType>
    </xsd:element>
    <xsd:element name="l24c794622b74f509ac7c7a244406b53" ma:index="103" nillable="true" ma:taxonomy="true" ma:internalName="l24c794622b74f509ac7c7a244406b53" ma:taxonomyFieldName="AdviceMatrix" ma:displayName="AdviceMatrix" ma:default="" ma:fieldId="{524c7946-22b7-4f50-9ac7-c7a244406b53}" ma:taxonomyMulti="true" ma:sspId="d8ff697d-5860-4c05-b511-7fc89a6bc9bb" ma:termSetId="d96ec0dc-7c4c-432b-804f-c618fec96d37" ma:anchorId="00000000-0000-0000-0000-000000000000" ma:open="false" ma:isKeyword="false">
      <xsd:complexType>
        <xsd:sequence>
          <xsd:element ref="pc:Terms" minOccurs="0" maxOccurs="1"/>
        </xsd:sequence>
      </xsd:complexType>
    </xsd:element>
    <xsd:element name="InventoryReportingGroup" ma:index="105" nillable="true" ma:displayName="InventoryReportingGroup" ma:default="Other" ma:format="Dropdown" ma:internalName="InventoryReportingGroup" ma:readOnly="false">
      <xsd:simpleType>
        <xsd:restriction base="dms:Choice">
          <xsd:enumeration value="Other"/>
          <xsd:enumeration value="Product Marketing -  ACTM"/>
          <xsd:enumeration value="Product Marketing -  Advice and Guidance"/>
          <xsd:enumeration value="Product Marketing - Advisor Tools"/>
          <xsd:enumeration value="Product Marketing -  Alternative Investments"/>
          <xsd:enumeration value="Product Marketing -  Annuities"/>
          <xsd:enumeration value="Product Marketing - Banking - Card"/>
          <xsd:enumeration value="Product Marketing -  Banking - Cash Management"/>
          <xsd:enumeration value="Product Marketing -  Banking - Lending"/>
          <xsd:enumeration value="Product Marketing - Banking - Mortgage"/>
          <xsd:enumeration value="Product Marketing -  Capital Markets"/>
          <xsd:enumeration value="Product Marketing -  CES"/>
          <xsd:enumeration value="Product Marketing -  Consulting Services"/>
          <xsd:enumeration value="Product Marketing -  GBWM"/>
          <xsd:enumeration value="Product Marketing -  Insurance"/>
          <xsd:enumeration value="Product Marketing -  Legal , Compliance and Operations"/>
          <xsd:enumeration value="Product Marketing -  Managed Solutions Group"/>
          <xsd:enumeration value="Product Marketing -  Markets"/>
          <xsd:enumeration value="Product Marketing -  Merrill Edge"/>
          <xsd:enumeration value="Product Marketing -  Mutual Funds"/>
          <xsd:enumeration value="Product Marketing - Philanthropy"/>
          <xsd:enumeration value="Product Marketing -  Retirement"/>
          <xsd:enumeration value="Product Marketing -  Retirement Institutional"/>
          <xsd:enumeration value="Product Marketing - Specialty Asset Management"/>
          <xsd:enumeration value="Product Marketing -  Trust"/>
          <xsd:enumeration value="Product Marketing -  US Trust"/>
          <xsd:enumeration value="Product Marketing – Wealth Structuring"/>
          <xsd:enumeration value="Product Marketing -  Other"/>
          <xsd:enumeration value="Affluent Marketing - ACTM"/>
          <xsd:enumeration value="Affluent Marketing -  Advice and Guidance"/>
          <xsd:enumeration value="Affluent Marketing -  Alternative Investments"/>
          <xsd:enumeration value="Affluent Marketing -  Annuities"/>
          <xsd:enumeration value="Affluent Marketing - Banking - Card"/>
          <xsd:enumeration value="Affluent Marketing -  Banking - Cash Management"/>
          <xsd:enumeration value="Affluent Marketing -  Banking - Lending"/>
          <xsd:enumeration value="Affluent Marketing - Banking - Mortgage"/>
          <xsd:enumeration value="Affluent Marketing -  Capital Markets"/>
          <xsd:enumeration value="Affluent Marketing -  CES"/>
          <xsd:enumeration value="Affluent Marketing -  Consulting Services"/>
          <xsd:enumeration value="Affluent Marketing -  GBWM"/>
          <xsd:enumeration value="Affluent Marketing -  Insurance"/>
          <xsd:enumeration value="Affluent Marketing -  Legal , Compliance and Operations"/>
          <xsd:enumeration value="Affluent Marketing -  Managed Solutions Group"/>
          <xsd:enumeration value="Affluent Marketing -  Markets"/>
          <xsd:enumeration value="Affluent Marketing -  Merrill Edge"/>
          <xsd:enumeration value="Affluent Marketing -  Mutual Funds"/>
          <xsd:enumeration value="Affluent Marketing -  Retirement"/>
          <xsd:enumeration value="Affluent Marketing -  Retirement Institutional"/>
          <xsd:enumeration value="Affluent Marketing -  Trust"/>
          <xsd:enumeration value="Affluent Marketing -  US Trust"/>
          <xsd:enumeration value="Affluent Marketing -  Other"/>
          <xsd:enumeration value="UHNW Marketing - ACTM"/>
          <xsd:enumeration value="UHNW Marketing -  Advice and Guidance"/>
          <xsd:enumeration value="UHNW Marketing -  Alternative Investments"/>
          <xsd:enumeration value="UHNW Marketing - Banking"/>
          <xsd:enumeration value="UHNW Marketing - Business Related Services"/>
          <xsd:enumeration value="UHNW Marketing - Center for Family Wealth Dynamics and Governance"/>
          <xsd:enumeration value="UHNW Marketing -  CES"/>
          <xsd:enumeration value="UHNW Marketing - Client Relationships"/>
          <xsd:enumeration value="UHNW Marketing - Financial Education"/>
          <xsd:enumeration value="UHNW Marketing -  GBWM"/>
          <xsd:enumeration value="UHNW Marketing - Global Investments"/>
          <xsd:enumeration value="UHNW Marketing -  Insurance"/>
          <xsd:enumeration value="UHNW Marketing -  Legal , Compliance and Operations"/>
          <xsd:enumeration value="UHNW Marketing - Lending"/>
          <xsd:enumeration value="UHNW Marketing -  Managed Solutions Group"/>
          <xsd:enumeration value="UHNW Marketing - Marketing"/>
          <xsd:enumeration value="UHNW Marketing -  Markets"/>
          <xsd:enumeration value="UHNW Marketing -  Mutual Funds"/>
          <xsd:enumeration value="UHNW Marketing - OPM"/>
          <xsd:enumeration value="UHNW Marketing - Philanthropic Services"/>
          <xsd:enumeration value="UHNW Marketing -  Retirement"/>
          <xsd:enumeration value="UHNW Marketing -  Retirement Institutional"/>
          <xsd:enumeration value="UHNW Marketing - Strategic Wealth Advisory"/>
          <xsd:enumeration value="UHNW Marketing -  Trust"/>
          <xsd:enumeration value="UHNW Marketing -  Other"/>
          <xsd:enumeration value="Field Marketing - ACTM"/>
          <xsd:enumeration value="Field Marketing - MyMerrill.com/FA Presence"/>
          <xsd:enumeration value="Field Marketing -  Advice and Guidance"/>
          <xsd:enumeration value="Field Marketing - Advisor Magazine"/>
          <xsd:enumeration value="Field Marketing - Advisor Recognition Lists"/>
          <xsd:enumeration value="Field Marketing - American Lifestyle Magazine"/>
          <xsd:enumeration value="Field Marketing - Bio &amp; Value Proposition"/>
          <xsd:enumeration value="Field Marketing - Business Development Funds"/>
          <xsd:enumeration value="Field Marketing - CMS &amp; Advisor Writing Service"/>
          <xsd:enumeration value="Field Marketing - Core Marketing Materials"/>
          <xsd:enumeration value="Field Marketing - Departing FA"/>
          <xsd:enumeration value="Field Marketing - Digital &amp; Social Marketing"/>
          <xsd:enumeration value="Field Marketing - eComms/Perspectives"/>
          <xsd:enumeration value="Field Marketing - Enterprise"/>
          <xsd:enumeration value="Field Marketing - Events"/>
          <xsd:enumeration value="Field Marketing - FA.com/Branch.com"/>
          <xsd:enumeration value="Field Marketing -  GBWM"/>
          <xsd:enumeration value="Field Marketing - General Marketing Center"/>
          <xsd:enumeration value="Field Marketing - Letter Library"/>
          <xsd:enumeration value="Field Marketing - LinkedIn"/>
          <xsd:enumeration value="Field Marketing - Local Advertising"/>
          <xsd:enumeration value="Field Marketing - Local Public Relations"/>
          <xsd:enumeration value="Field Marketing - Local Sponsorships/Trade Shows"/>
          <xsd:enumeration value="Field Marketing - ML Branding &amp; Advertising"/>
          <xsd:enumeration value="Field Marketing - Niche &amp; Segment"/>
          <xsd:enumeration value="Field Marketing - PMD"/>
          <xsd:enumeration value="Field Marketing - Stationery"/>
          <xsd:enumeration value="Field Marketing -  Other"/>
          <xsd:enumeration value="Institutional Marketing - ACTM"/>
          <xsd:enumeration value="Institutional Marketing -  Advice and Guidance"/>
          <xsd:enumeration value="Institutional Marketing -  Alternative Investments"/>
          <xsd:enumeration value="Institutional Marketing -  Annuities"/>
          <xsd:enumeration value="Institutional Marketing - Banking - Card"/>
          <xsd:enumeration value="Institutional Marketing -  Banking - Cash Management"/>
          <xsd:enumeration value="Institutional Marketing -  Banking - Lending"/>
          <xsd:enumeration value="Institutional Marketing - Banking - Mortgage"/>
          <xsd:enumeration value="Institutional Marketing -  Capital Markets"/>
          <xsd:enumeration value="Institutional Marketing -  CES"/>
          <xsd:enumeration value="Institutional Marketing -  Consulting Services"/>
          <xsd:enumeration value="Institutional Marketing -  GBWM"/>
          <xsd:enumeration value="Institutional Marketing -  Insurance"/>
          <xsd:enumeration value="Institutional Marketing -  Legal , Compliance and Operations"/>
          <xsd:enumeration value="Institutional Marketing -  Managed Solutions Group"/>
          <xsd:enumeration value="Institutional Marketing -  Markets"/>
          <xsd:enumeration value="Institutional Marketing -  Merrill Edge"/>
          <xsd:enumeration value="Institutional Marketing -  Mutual Funds"/>
          <xsd:enumeration value="Institutional Marketing -  Retirement"/>
          <xsd:enumeration value="Institutional Marketing -  Retirement Institutional"/>
          <xsd:enumeration value="Institutional Marketing -  Trust"/>
          <xsd:enumeration value="Institutional Marketing -  US Trust"/>
          <xsd:enumeration value="Institutional Marketing -  Other"/>
          <xsd:enumeration value="Other Marketing - ACTM"/>
          <xsd:enumeration value="Other Marketing -  Advice and Guidance"/>
          <xsd:enumeration value="Other Marketing -  Alternative Investments"/>
          <xsd:enumeration value="Other Marketing -  Annuities"/>
          <xsd:enumeration value="Other Marketing - Banking - Card"/>
          <xsd:enumeration value="Other Marketing -  Banking - Cash Management"/>
          <xsd:enumeration value="Other Marketing -  Banking - Lending"/>
          <xsd:enumeration value="Other Marketing - Banking - Mortgage"/>
          <xsd:enumeration value="Other Marketing -  Capital Markets"/>
          <xsd:enumeration value="Other Marketing -  CES"/>
          <xsd:enumeration value="Other Marketing -  Consulting Services"/>
          <xsd:enumeration value="Other Marketing -  GBWM"/>
          <xsd:enumeration value="Other Marketing -  Insurance"/>
          <xsd:enumeration value="Other Marketing -  Legal , Compliance and Operations"/>
          <xsd:enumeration value="Other Marketing -  Managed Solutions Group"/>
          <xsd:enumeration value="Other Marketing -  Markets"/>
          <xsd:enumeration value="Other Marketing -  Merrill Edge"/>
          <xsd:enumeration value="Other Marketing -  Mutual Funds"/>
          <xsd:enumeration value="Other Marketing -  Retirement"/>
          <xsd:enumeration value="Other Marketing -  Retirement Institutional"/>
          <xsd:enumeration value="Other Marketing -  Trust"/>
          <xsd:enumeration value="Other Marketing -  US Trust"/>
          <xsd:enumeration value="Other Marketing -  Other"/>
          <xsd:enumeration value="OPM -  Advice and Guidance"/>
          <xsd:enumeration value="OPM - CA"/>
          <xsd:enumeration value="OPM - CRM"/>
          <xsd:enumeration value="OPM - Director"/>
          <xsd:enumeration value="OPM - FA"/>
          <xsd:enumeration value="OPM -  Other"/>
          <xsd:enumeration value="PBIG - ACTM"/>
          <xsd:enumeration value="PBIG -  Advice and Guidance"/>
          <xsd:enumeration value="PBIG -  Alternative Investments"/>
          <xsd:enumeration value="PBIG - Banking"/>
          <xsd:enumeration value="PBIG - Business Related Services"/>
          <xsd:enumeration value="PBIG - Center for Family Wealth Dynamics and Governance"/>
          <xsd:enumeration value="PBIG -  CES"/>
          <xsd:enumeration value="PBIG - Client Relationships"/>
          <xsd:enumeration value="PBIG - Financial Education"/>
          <xsd:enumeration value="PBIG -  GBWM"/>
          <xsd:enumeration value="PBIG - Global Investments"/>
          <xsd:enumeration value="PBIG -  Insurance"/>
          <xsd:enumeration value="PBIG -  Legal , Compliance and Operations"/>
          <xsd:enumeration value="PBIG - Lending"/>
          <xsd:enumeration value="PBIG -  Managed Solutions Group"/>
          <xsd:enumeration value="PBIG - Marketing"/>
          <xsd:enumeration value="PBIG -  Markets"/>
          <xsd:enumeration value="PBIG -  Mutual Funds"/>
          <xsd:enumeration value="PBIG - OPM"/>
          <xsd:enumeration value="PBIG - Philanthropic Services"/>
          <xsd:enumeration value="PBIG -  Retirement"/>
          <xsd:enumeration value="PBIG -  Retirement Institutional"/>
          <xsd:enumeration value="PBIG - Strategic Wealth Advisory"/>
          <xsd:enumeration value="PBIG -  Trust"/>
          <xsd:enumeration value="PBIG -  Other"/>
          <xsd:enumeration value="LOB - ACTM"/>
          <xsd:enumeration value="LOB - Advice and Guidance"/>
          <xsd:enumeration value="LOB - Alternative Investments"/>
          <xsd:enumeration value="LOB - Annuities"/>
          <xsd:enumeration value="LOB - Banking - Card"/>
          <xsd:enumeration value="LOB - Banking -Cash Management"/>
          <xsd:enumeration value="LOB - Banking - Lending"/>
          <xsd:enumeration value="LOB - Banking - Mortgage"/>
          <xsd:enumeration value="LOB - Capital Markets"/>
          <xsd:enumeration value="LOB - CES"/>
          <xsd:enumeration value="LOB - Consulting Services"/>
          <xsd:enumeration value="LOB - GBWM"/>
          <xsd:enumeration value="LOB - Insurance"/>
          <xsd:enumeration value="LOB - Legal , Compliance and Operations"/>
          <xsd:enumeration value="LOB - Managed Solutions Group"/>
          <xsd:enumeration value="LOB - Markets"/>
          <xsd:enumeration value="LOB - Merrill Edge"/>
          <xsd:enumeration value="LOB - Mutual Funds"/>
          <xsd:enumeration value="LOB - Retirement"/>
          <xsd:enumeration value="LOB - Retirement Institutional"/>
          <xsd:enumeration value="LOB - Statements"/>
          <xsd:enumeration value="LOB - Trust"/>
          <xsd:enumeration value="LOB - US Trust"/>
          <xsd:enumeration value="LOB - Other"/>
          <xsd:enumeration value="PMD - PMD Program"/>
          <xsd:enumeration value="PMD - PMD FA"/>
          <xsd:enumeration value="PMD - PMD TFA"/>
          <xsd:enumeration value="PMD - PMD BTFA-BFA"/>
          <xsd:enumeration value="PMD - PMD Mentor"/>
          <xsd:enumeration value="PMD - PMD Coordinator"/>
          <xsd:enumeration value="Global Client Segment- Advice and Guidance"/>
          <xsd:enumeration value="Global Client Segment- Banking - Card"/>
          <xsd:enumeration value="Global Client Segment- Banking - Cash Management"/>
          <xsd:enumeration value="Global Client Segment- Banking - Credit Solutions"/>
          <xsd:enumeration value="Global Client Segment- Capital Markets"/>
          <xsd:enumeration value="Global Client Segment- Investments"/>
          <xsd:enumeration value="Global Client Segment- Operations"/>
          <xsd:enumeration value="Global Client Segment- ITWS"/>
          <xsd:enumeration value="Global Client Segment - Managed Solutions"/>
          <xsd:enumeration value="Global Client Segment- Mutual Funds"/>
          <xsd:enumeration value="Global Client Segment- Other"/>
          <xsd:enumeration value="DDComm"/>
        </xsd:restriction>
      </xsd:simpleType>
    </xsd:element>
    <xsd:element name="ElectronicDelivery" ma:index="106" nillable="true" ma:displayName="ElectronicDelivery" ma:default="No" ma:description="Is this document appropriate for Electronic Delivery?&#10;" ma:format="RadioButtons" ma:internalName="ElectronicDelivery">
      <xsd:simpleType>
        <xsd:restriction base="dms:Choice">
          <xsd:enumeration value="Yes"/>
          <xsd:enumeration value="No"/>
        </xsd:restriction>
      </xsd:simpleType>
    </xsd:element>
    <xsd:element name="MRCComplianceOrLegalReviewersDetails" ma:index="107" nillable="true" ma:displayName="MRCComplianceOrLegalReviewersDetails" ma:internalName="MRCComplianceOrLegalReviewersDetails">
      <xsd:simpleType>
        <xsd:restriction base="dms:Text">
          <xsd:maxLength value="255"/>
        </xsd:restriction>
      </xsd:simpleType>
    </xsd:element>
    <xsd:element name="MRCRPReviewerDetails" ma:index="108" nillable="true" ma:displayName="MRCRPReviewerDetails" ma:internalName="MRCRPReviewerDetails">
      <xsd:simpleType>
        <xsd:restriction base="dms:Text">
          <xsd:maxLength value="255"/>
        </xsd:restriction>
      </xsd:simpleType>
    </xsd:element>
    <xsd:element name="GWMLongUpdateTextForNewsAndAlertCarouselPF" ma:index="109" nillable="true" ma:displayName="GWMLongUpdateTextForNewsAndAlertCarouselPF" ma:description="Update article text for News &amp; Alerts Carousel, max 800 characters, may include hyperlinks" ma:internalName="GWMLongUpdateTextForNewsAndAlertCarouselPF">
      <xsd:simpleType>
        <xsd:restriction base="dms:Unknown"/>
      </xsd:simpleType>
    </xsd:element>
    <xsd:element name="CustomizableForPOD" ma:index="110" nillable="true" ma:displayName="CustomizableForPOD" ma:internalName="CustomizableForPOD">
      <xsd:simpleType>
        <xsd:restriction base="dms:Text">
          <xsd:maxLength value="255"/>
        </xsd:restriction>
      </xsd:simpleType>
    </xsd:element>
    <xsd:element name="Imported" ma:index="111" nillable="true" ma:displayName="Imported" ma:internalName="Imported">
      <xsd:simpleType>
        <xsd:restriction base="dms:Text">
          <xsd:maxLength value="255"/>
        </xsd:restriction>
      </xsd:simpleType>
    </xsd:element>
    <xsd:element name="Imprinting" ma:index="112" nillable="true" ma:displayName="Imprinting" ma:internalName="Imprinting">
      <xsd:simpleType>
        <xsd:restriction base="dms:Text">
          <xsd:maxLength value="255"/>
        </xsd:restriction>
      </xsd:simpleType>
    </xsd:element>
    <xsd:element name="Linkedproduct" ma:index="113" nillable="true" ma:displayName="Linkedproduct" ma:internalName="Linkedproduct">
      <xsd:simpleType>
        <xsd:restriction base="dms:Text">
          <xsd:maxLength value="255"/>
        </xsd:restriction>
      </xsd:simpleType>
    </xsd:element>
    <xsd:element name="Size" ma:index="114" nillable="true" ma:displayName="Size" ma:internalName="Size">
      <xsd:simpleType>
        <xsd:restriction base="dms:Text">
          <xsd:maxLength value="255"/>
        </xsd:restriction>
      </xsd:simpleType>
    </xsd:element>
    <xsd:element name="Symbol" ma:index="115" nillable="true" ma:displayName="Symbol" ma:internalName="Symbol">
      <xsd:simpleType>
        <xsd:restriction base="dms:Text">
          <xsd:maxLength value="255"/>
        </xsd:restriction>
      </xsd:simpleType>
    </xsd:element>
    <xsd:element name="USPCMarketingContact" ma:index="116" nillable="true" ma:displayName="USPCMarketingContact" ma:internalName="USPCMarketingContact">
      <xsd:simpleType>
        <xsd:restriction base="dms:Text">
          <xsd:maxLength value="255"/>
        </xsd:restriction>
      </xsd:simpleType>
    </xsd:element>
    <xsd:element name="CalcAssetDesc" ma:index="117" nillable="true" ma:displayName="CalcAssetDesc" ma:internalName="CalcAssetDesc">
      <xsd:simpleType>
        <xsd:restriction base="dms:Text">
          <xsd:maxLength value="255"/>
        </xsd:restriction>
      </xsd:simpleType>
    </xsd:element>
    <xsd:element name="IsPBIG" ma:index="118" nillable="true" ma:displayName="IsPBIG" ma:default="0" ma:internalName="IsPBIG">
      <xsd:simpleType>
        <xsd:restriction base="dms:Boolean"/>
      </xsd:simpleType>
    </xsd:element>
    <xsd:element name="GWMBulk" ma:index="119" nillable="true" ma:displayName="GWMBulk" ma:format="RadioButtons" ma:internalName="GWMBulk">
      <xsd:simpleType>
        <xsd:restriction base="dms:Choice">
          <xsd:enumeration value="Yes"/>
          <xsd:enumeration value="No"/>
        </xsd:restriction>
      </xsd:simpleType>
    </xsd:element>
    <xsd:element name="GWMIndividuallyOrderable" ma:index="120" nillable="true" ma:displayName="GWMIndividuallyOrderable" ma:format="RadioButtons" ma:internalName="GWMIndividuallyOrderable">
      <xsd:simpleType>
        <xsd:restriction base="dms:Choice">
          <xsd:enumeration value="Yes"/>
          <xsd:enumeration value="No"/>
        </xsd:restriction>
      </xsd:simpleType>
    </xsd:element>
    <xsd:element name="ItemStatus" ma:index="121" nillable="true" ma:displayName="ItemStatus" ma:internalName="ItemStatus">
      <xsd:simpleType>
        <xsd:restriction base="dms:Text">
          <xsd:maxLength value="255"/>
        </xsd:restriction>
      </xsd:simpleType>
    </xsd:element>
    <xsd:element name="PushToMLOne" ma:index="122" nillable="true" ma:displayName="PushToMLOne" ma:default="0" ma:internalName="PushToMLOne">
      <xsd:simpleType>
        <xsd:restriction base="dms:Boolean"/>
      </xsd:simpleType>
    </xsd:element>
    <xsd:element name="GWMLOBComplianceApprover" ma:index="123" nillable="true" ma:displayName="GWMLOBComplianceApprover" ma:description="Select the name of the LOB Compliance/Legal approver who approved this item" ma:list="UserInfo" ma:SharePointGroup="0" ma:internalName="GWMLOBComplianceApprov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GWMLOBRPApprover" ma:index="124" nillable="true" ma:displayName="GWMLOBRPApprover" ma:description="Select the name of the LOB Compliance/Legal approver who approved this item" ma:list="UserInfo" ma:SharePointGroup="0" ma:internalName="GWMLOBRPApprov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cationTrack" ma:index="125" nillable="true" ma:displayName="PublicationTrack" ma:default="Non-Standard Track (MRC and LOB Legal/Compliance Approval)" ma:format="RadioButtons" ma:internalName="PublicationTrack">
      <xsd:simpleType>
        <xsd:restriction base="dms:Choice">
          <xsd:enumeration value="Non-Standard Track (MRC and LOB Legal/Compliance Approval)"/>
          <xsd:enumeration value="Standard Track (MRC Approval Only)"/>
          <xsd:enumeration value="Fast Track (LOB RP Approver Only)"/>
        </xsd:restriction>
      </xsd:simpleType>
    </xsd:element>
    <xsd:element name="a34550a808ee4bfbbc3bab903fd3a562" ma:index="126" nillable="true" ma:taxonomy="true" ma:internalName="a34550a808ee4bfbbc3bab903fd3a562" ma:taxonomyFieldName="Theme" ma:displayName="Theme" ma:default="" ma:fieldId="{a34550a8-08ee-4bfb-bc3b-ab903fd3a562}" ma:taxonomyMulti="true" ma:sspId="d8ff697d-5860-4c05-b511-7fc89a6bc9bb" ma:termSetId="f5dcdf7b-b714-4303-8a3c-65aaf28e7006" ma:anchorId="00000000-0000-0000-0000-000000000000" ma:open="false" ma:isKeyword="false">
      <xsd:complexType>
        <xsd:sequence>
          <xsd:element ref="pc:Terms" minOccurs="0" maxOccurs="1"/>
        </xsd:sequence>
      </xsd:complexType>
    </xsd:element>
    <xsd:element name="n432f4ec6b8c41579dee1e327b790904" ma:index="128" nillable="true" ma:taxonomy="true" ma:internalName="n432f4ec6b8c41579dee1e327b790904" ma:taxonomyFieldName="AssetAllocationGeography" ma:displayName="Asset Allocation Geography" ma:default="" ma:fieldId="{7432f4ec-6b8c-4157-9dee-1e327b790904}" ma:taxonomyMulti="true" ma:sspId="d8ff697d-5860-4c05-b511-7fc89a6bc9bb" ma:termSetId="b34abefd-91d1-4279-8da7-f1dcb384ee10" ma:anchorId="00000000-0000-0000-0000-000000000000" ma:open="false" ma:isKeyword="false">
      <xsd:complexType>
        <xsd:sequence>
          <xsd:element ref="pc:Terms" minOccurs="0" maxOccurs="1"/>
        </xsd:sequence>
      </xsd:complexType>
    </xsd:element>
    <xsd:element name="pb64bed54ba54a08ae51be86e952de58" ma:index="130" nillable="true" ma:taxonomy="true" ma:internalName="pb64bed54ba54a08ae51be86e952de58" ma:taxonomyFieldName="AssetClass" ma:displayName="Asset Class" ma:default="" ma:fieldId="{9b64bed5-4ba5-4a08-ae51-be86e952de58}" ma:taxonomyMulti="true" ma:sspId="d8ff697d-5860-4c05-b511-7fc89a6bc9bb" ma:termSetId="451dc42d-8f74-4a03-b878-778b66cb5dcd" ma:anchorId="00000000-0000-0000-0000-000000000000" ma:open="false" ma:isKeyword="false">
      <xsd:complexType>
        <xsd:sequence>
          <xsd:element ref="pc:Terms" minOccurs="0" maxOccurs="1"/>
        </xsd:sequence>
      </xsd:complexType>
    </xsd:element>
    <xsd:element name="Frequency" ma:index="132" nillable="true" ma:displayName="Frequency" ma:description="How often is this document published?" ma:format="Dropdown" ma:internalName="Frequency">
      <xsd:simpleType>
        <xsd:restriction base="dms:Choice">
          <xsd:enumeration value="Daily"/>
          <xsd:enumeration value="Weekly"/>
          <xsd:enumeration value="Bi-Weekly"/>
          <xsd:enumeration value="Monthly"/>
          <xsd:enumeration value="Quarterly"/>
          <xsd:enumeration value="Yearly"/>
          <xsd:enumeration value="Semi –Annual"/>
          <xsd:enumeration value="Ad Hoc"/>
        </xsd:restriction>
      </xsd:simpleType>
    </xsd:element>
    <xsd:element name="PublicationAuthor" ma:index="133" nillable="true" ma:displayName="Publication Author" ma:format="Dropdown" ma:internalName="PublicationAuthor">
      <xsd:simpleType>
        <xsd:restriction base="dms:Choice">
          <xsd:enumeration value="Ashvin Chhabra"/>
          <xsd:enumeration value="Mary Ann Bartels"/>
          <xsd:enumeration value="Christopher Wolfe"/>
          <xsd:enumeration value="Hany Boutros"/>
          <xsd:enumeration value="Sarah Bull"/>
          <xsd:enumeration value="Niladri “Neel’ Mukherjee"/>
          <xsd:enumeration value="Adon Vanwoerden"/>
          <xsd:enumeration value="John Veit"/>
          <xsd:enumeration value="Jon Maier"/>
          <xsd:enumeration value="Anil Suri"/>
          <xsd:enumeration value="David Laster"/>
          <xsd:enumeration value="Himanshu Almadi"/>
          <xsd:enumeration value="Rajesh Kohli"/>
          <xsd:enumeration value="Brian Partridge"/>
          <xsd:enumeration value="Michael Liersch"/>
          <xsd:enumeration value="Anna Snider"/>
          <xsd:enumeration value="Jasmine Yu"/>
          <xsd:enumeration value="James Thomas"/>
          <xsd:enumeration value="Michael Regy"/>
          <xsd:enumeration value="James Bowden"/>
          <xsd:enumeration value="Lance Fraser"/>
          <xsd:enumeration value="Michael Kosoff"/>
          <xsd:enumeration value="Scott Zavack"/>
          <xsd:enumeration value="None"/>
          <xsd:enumeration value="Other"/>
        </xsd:restriction>
      </xsd:simpleType>
    </xsd:element>
    <xsd:element name="InvestmentFinder" ma:index="134" nillable="true" ma:displayName="InvestmentFinder" ma:default="Investment Type" ma:format="Dropdown" ma:internalName="InvestmentFinder">
      <xsd:simpleType>
        <xsd:restriction base="dms:Choice">
          <xsd:enumeration value="Investment Type"/>
          <xsd:enumeration value="Strategy Type"/>
          <xsd:enumeration value="Status"/>
          <xsd:enumeration value="Asset Class"/>
          <xsd:enumeration value="Investment Style"/>
          <xsd:enumeration value="28B Code"/>
          <xsd:enumeration value="Portfolio Strategy Owner"/>
        </xsd:restriction>
      </xsd:simpleType>
    </xsd:element>
    <xsd:element name="VersionType" ma:index="135" nillable="true" ma:displayName="VersionType" ma:default="New" ma:format="Dropdown" ma:internalName="VersionType">
      <xsd:simpleType>
        <xsd:restriction base="dms:Choice">
          <xsd:enumeration value="New"/>
          <xsd:enumeration value="Updated"/>
        </xsd:restriction>
      </xsd:simpleType>
    </xsd:element>
    <xsd:element name="IsArchived" ma:index="136" nillable="true" ma:displayName="IsArchived" ma:default="0" ma:internalName="IsArchiv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29" nillable="true" ma:displayName="Publisher" ma:description="The person, organization or service that published this resource" ma:internalName="_Publisher">
      <xsd:simpleType>
        <xsd:restriction base="dms:Text"/>
      </xsd:simpleType>
    </xsd:element>
    <xsd:element name="_DCDateCreated" ma:index="32"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e3b62f321e2405080645a7e55c73101 xmlns="6d48ba6c-7636-493c-9511-d17f380baa4a">
      <Terms xmlns="http://schemas.microsoft.com/office/infopath/2007/PartnerControls">
        <TermInfo xmlns="http://schemas.microsoft.com/office/infopath/2007/PartnerControls">
          <TermName xmlns="http://schemas.microsoft.com/office/infopath/2007/PartnerControls">All - Not Segment Specific</TermName>
          <TermId xmlns="http://schemas.microsoft.com/office/infopath/2007/PartnerControls">da3ab5a4-ddff-4b74-b611-748a3364e83f</TermId>
        </TermInfo>
      </Terms>
    </oe3b62f321e2405080645a7e55c73101>
    <AssetDescription xmlns="6d48ba6c-7636-493c-9511-d17f380baa4a">presentation</AssetDescription>
    <RequireMarketingReviewCenterReview xmlns="6d48ba6c-7636-493c-9511-d17f380baa4a">true</RequireMarketingReviewCenterReview>
    <GWMDescription xmlns="6d48ba6c-7636-493c-9511-d17f380baa4a">Presentation providing an overview of Workplace Financial Solutions offering for franchises/associations and franchisees/members.</GWMDescription>
    <GWMAudience xmlns="6d48ba6c-7636-493c-9511-d17f380baa4a">
      <Value>Clients</Value>
    </GWMAudience>
    <Bulk xmlns="6d48ba6c-7636-493c-9511-d17f380baa4a">true</Bulk>
    <FulfillmentProvider xmlns="6d48ba6c-7636-493c-9511-d17f380baa4a">Bowne</FulfillmentProvider>
    <MRCComplianceOrLegalReviewersDetails xmlns="6d48ba6c-7636-493c-9511-d17f380baa4a">NBKXI86|Pam J. Moran;ZKWI5VE|Matthew E. Byrne;NBKIJI5|Jill L. Luciani;NBK1RIO|Gigi F. Hanks;ZKPT3Q3|Ronald Stevenson;</MRCComplianceOrLegalReviewersDetails>
    <PublishingStartDate xmlns="http://schemas.microsoft.com/sharepoint/v3">2016-11-09T12:08:54+00:00</PublishingStartDate>
    <PushContentLocation xmlns="6d48ba6c-7636-493c-9511-d17f380baa4a">1456;</PushContentLocation>
    <HowToOrder xmlns="6d48ba6c-7636-493c-9511-d17f380baa4a">Local printing only</HowToOrder>
    <GWMLOBRPApprover xmlns="6d48ba6c-7636-493c-9511-d17f380baa4a">
      <UserInfo>
        <DisplayName/>
        <AccountId xsi:nil="true"/>
        <AccountType/>
      </UserInfo>
    </GWMLOBRPApprover>
    <ComplianceLegalReviewerName xmlns="6d48ba6c-7636-493c-9511-d17f380baa4a">
      <UserInfo>
        <DisplayName>Moran, Pamela -Legal</DisplayName>
        <AccountId>48399</AccountId>
        <AccountType/>
      </UserInfo>
      <UserInfo>
        <DisplayName>Byrne, Matthew E.</DisplayName>
        <AccountId>4991</AccountId>
        <AccountType/>
      </UserInfo>
    </ComplianceLegalReviewerName>
    <lcf079fd2205474aacb98bbe353a9ad6 xmlns="6d48ba6c-7636-493c-9511-d17f380baa4a">
      <Terms xmlns="http://schemas.microsoft.com/office/infopath/2007/PartnerControls">
        <TermInfo xmlns="http://schemas.microsoft.com/office/infopath/2007/PartnerControls">
          <TermName xmlns="http://schemas.microsoft.com/office/infopath/2007/PartnerControls">workplace financial solutions</TermName>
          <TermId xmlns="http://schemas.microsoft.com/office/infopath/2007/PartnerControls">262255a7-8c41-4d0a-9817-ccfc196ccd15</TermId>
        </TermInfo>
        <TermInfo xmlns="http://schemas.microsoft.com/office/infopath/2007/PartnerControls">
          <TermName xmlns="http://schemas.microsoft.com/office/infopath/2007/PartnerControls">wfs</TermName>
          <TermId xmlns="http://schemas.microsoft.com/office/infopath/2007/PartnerControls">af403e59-99f2-4820-ad69-8e103cf472b6</TermId>
        </TermInfo>
        <TermInfo xmlns="http://schemas.microsoft.com/office/infopath/2007/PartnerControls">
          <TermName xmlns="http://schemas.microsoft.com/office/infopath/2007/PartnerControls">workplace benefits</TermName>
          <TermId xmlns="http://schemas.microsoft.com/office/infopath/2007/PartnerControls">94a80424-6be6-41a2-8605-44cf4f3df03b</TermId>
        </TermInfo>
      </Terms>
    </lcf079fd2205474aacb98bbe353a9ad6>
    <ExpirationDate xmlns="6d48ba6c-7636-493c-9511-d17f380baa4a">2017-11-08T21:07:36+00:00</ExpirationDate>
    <PushToMLOne xmlns="6d48ba6c-7636-493c-9511-d17f380baa4a">false</PushToMLOne>
    <CalcAssetDesc xmlns="6d48ba6c-7636-493c-9511-d17f380baa4a">presentation</CalcAssetDesc>
    <VersionType xmlns="6d48ba6c-7636-493c-9511-d17f380baa4a">New</VersionType>
    <IndividuallyOrderable xmlns="6d48ba6c-7636-493c-9511-d17f380baa4a">true</IndividuallyOrderable>
    <ContentOwnerName xmlns="6d48ba6c-7636-493c-9511-d17f380baa4a">
      <UserInfo>
        <DisplayName>Snider, Sara</DisplayName>
        <AccountId>53987</AccountId>
        <AccountType/>
      </UserInfo>
    </ContentOwnerName>
    <PublishDate xmlns="6d48ba6c-7636-493c-9511-d17f380baa4a">2016-11-08T05:00:00+00:00</PublishDate>
    <IssueDate xmlns="6d48ba6c-7636-493c-9511-d17f380baa4a">2016-11-08T21:05:39+00:00</IssueDate>
    <MarketingReviewCenterApprovalCertificateID xmlns="6d48ba6c-7636-493c-9511-d17f380baa4a">AR9NNWXX/J4IJDZ</MarketingReviewCenterApprovalCertificateID>
    <PackageSize xmlns="6d48ba6c-7636-493c-9511-d17f380baa4a">25</PackageSize>
    <PushContent xmlns="6d48ba6c-7636-493c-9511-d17f380baa4a">Yes</PushContent>
    <InvestmentFinder xmlns="6d48ba6c-7636-493c-9511-d17f380baa4a">Investment Type</InvestmentFinder>
    <MRCRPReviewerDetails xmlns="6d48ba6c-7636-493c-9511-d17f380baa4a">NBK8IKN|Dawn M. Capozzi;ZKC01EK|Arthur Lorens;</MRCRPReviewerDetails>
    <UpdateDuration xmlns="6d48ba6c-7636-493c-9511-d17f380baa4a">08-Nov-2016;-1</UpdateDuration>
    <PublishingExpirationDate xmlns="http://schemas.microsoft.com/sharepoint/v3">2017-11-08T05:00:00+00:00</PublishingExpirationDate>
    <FulfillmentLocation xmlns="6d48ba6c-7636-493c-9511-d17f380baa4a">Bowne</FulfillmentLocation>
    <ItemStatus xmlns="6d48ba6c-7636-493c-9511-d17f380baa4a">Updated</ItemStatus>
    <ElectronicDelivery xmlns="6d48ba6c-7636-493c-9511-d17f380baa4a">No</ElectronicDelivery>
    <c57efd1b939c4c8d94f693de398fc8f3 xmlns="6d48ba6c-7636-493c-9511-d17f380baa4a">
      <Terms xmlns="http://schemas.microsoft.com/office/infopath/2007/PartnerControls">
        <TermInfo xmlns="http://schemas.microsoft.com/office/infopath/2007/PartnerControls">
          <TermName xmlns="http://schemas.microsoft.com/office/infopath/2007/PartnerControls">None</TermName>
          <TermId xmlns="http://schemas.microsoft.com/office/infopath/2007/PartnerControls">cf428c74-9eb8-445e-97b5-7996f11d82f5</TermId>
        </TermInfo>
      </Terms>
    </c57efd1b939c4c8d94f693de398fc8f3>
    <CreditCardRequired xmlns="6d48ba6c-7636-493c-9511-d17f380baa4a">false</CreditCardRequired>
    <NewsAndAlertsInformation xmlns="6d48ba6c-7636-493c-9511-d17f380baa4a">No</NewsAndAlertsInformation>
    <ContentOwnersManager xmlns="6d48ba6c-7636-493c-9511-d17f380baa4a">
      <UserInfo>
        <DisplayName/>
        <AccountId xsi:nil="true"/>
        <AccountType/>
      </UserInfo>
    </ContentOwnersManager>
    <n1ea8175875749a896ee72f53ca832d0 xmlns="6d48ba6c-7636-493c-9511-d17f380baa4a">
      <Terms xmlns="http://schemas.microsoft.com/office/infopath/2007/PartnerControls">
        <TermInfo xmlns="http://schemas.microsoft.com/office/infopath/2007/PartnerControls">
          <TermName xmlns="http://schemas.microsoft.com/office/infopath/2007/PartnerControls">AR</TermName>
          <TermId xmlns="http://schemas.microsoft.com/office/infopath/2007/PartnerControls">c162d469-dee2-4bf8-ba7b-cc5f05f072b6</TermId>
        </TermInfo>
      </Terms>
    </n1ea8175875749a896ee72f53ca832d0>
    <InventoryReportingGroup xmlns="6d48ba6c-7636-493c-9511-d17f380baa4a">Other</InventoryReportingGroup>
    <PublicationTrack xmlns="6d48ba6c-7636-493c-9511-d17f380baa4a">Non-Standard Track (MRC and LOB Legal/Compliance Approval)</PublicationTrack>
    <AccessCredentials xmlns="6d48ba6c-7636-493c-9511-d17f380baa4a">|AND|AR</AccessCredentials>
    <AssetType xmlns="6d48ba6c-7636-493c-9511-d17f380baa4a">document</AssetType>
    <HighPriorityTask xmlns="6d48ba6c-7636-493c-9511-d17f380baa4a">No</HighPriorityTask>
    <Restrictions xmlns="6d48ba6c-7636-493c-9511-d17f380baa4a">No Restrictions</Restrictions>
    <GWMPublisher xmlns="6d48ba6c-7636-493c-9511-d17f380baa4a">
      <UserInfo>
        <DisplayName>Kukoleca, Tammie J.</DisplayName>
        <AccountId>3033</AccountId>
        <AccountType/>
      </UserInfo>
    </GWMPublisher>
    <URL xmlns="http://schemas.microsoft.com/sharepoint/v3">
      <Url xsi:nil="true"/>
      <Description xsi:nil="true"/>
    </URL>
    <IsPBIG xmlns="6d48ba6c-7636-493c-9511-d17f380baa4a">false</IsPBIG>
    <Code xmlns="6d48ba6c-7636-493c-9511-d17f380baa4a">02-PRES-0107</Code>
    <HideFromSearch xmlns="6d48ba6c-7636-493c-9511-d17f380baa4a">No</HideFromSearch>
    <RPReviewerName xmlns="6d48ba6c-7636-493c-9511-d17f380baa4a">
      <UserInfo>
        <DisplayName>Capozzi, Dawn M.</DisplayName>
        <AccountId>3756</AccountId>
        <AccountType/>
      </UserInfo>
      <UserInfo>
        <DisplayName>Lorens, Arthur</DisplayName>
        <AccountId>89615</AccountId>
        <AccountType/>
      </UserInfo>
    </RPReviewerName>
    <e86f9f77bf1b4a28be265530cb16720a xmlns="6d48ba6c-7636-493c-9511-d17f380baa4a">
      <Terms xmlns="http://schemas.microsoft.com/office/infopath/2007/PartnerControls">
        <TermInfo xmlns="http://schemas.microsoft.com/office/infopath/2007/PartnerControls">
          <TermName xmlns="http://schemas.microsoft.com/office/infopath/2007/PartnerControls">Client-Approved</TermName>
          <TermId xmlns="http://schemas.microsoft.com/office/infopath/2007/PartnerControls">6afdc5e3-2791-48ee-97c9-a006fc579d6f</TermId>
        </TermInfo>
      </Terms>
    </e86f9f77bf1b4a28be265530cb16720a>
    <TaxCatchAll xmlns="6d48ba6c-7636-493c-9511-d17f380baa4a">
      <Value>9451</Value>
      <Value>181</Value>
      <Value>5160</Value>
      <Value>9595</Value>
      <Value>616</Value>
      <Value>1231</Value>
      <Value>9453</Value>
      <Value>9452</Value>
    </TaxCatchAll>
    <OrderableOnline xmlns="6d48ba6c-7636-493c-9511-d17f380baa4a">No</OrderableOnline>
    <GWMViewMoreURL xmlns="6d48ba6c-7636-493c-9511-d17f380baa4a">Alternate URL</GWMViewMoreURL>
    <IsArchived xmlns="6d48ba6c-7636-493c-9511-d17f380baa4a">false</IsArchived>
    <MOLAvailableDate xmlns="6d48ba6c-7636-493c-9511-d17f380baa4a">2016-11-08T21:05:00+00:00</MOLAvailableDate>
    <GWMLOBComplianceApprover xmlns="6d48ba6c-7636-493c-9511-d17f380baa4a">
      <UserInfo>
        <DisplayName/>
        <AccountId xsi:nil="true"/>
        <AccountType/>
      </UserInfo>
    </GWMLOBComplianceApprover>
    <GWMBulk xmlns="6d48ba6c-7636-493c-9511-d17f380baa4a" xsi:nil="true"/>
    <UpdateHeadlineForNewsAndAlertCarousel xmlns="6d48ba6c-7636-493c-9511-d17f380baa4a" xsi:nil="true"/>
    <GWMLongUpdateTextForNewsAndAlertCarouselPF xmlns="6d48ba6c-7636-493c-9511-d17f380baa4a" xsi:nil="true"/>
    <LowStockQuantityLevel xmlns="6d48ba6c-7636-493c-9511-d17f380baa4a" xsi:nil="true"/>
    <edfd1e52bc814e1199b8c4ed956de49f xmlns="6d48ba6c-7636-493c-9511-d17f380baa4a">
      <Terms xmlns="http://schemas.microsoft.com/office/infopath/2007/PartnerControls"/>
    </edfd1e52bc814e1199b8c4ed956de49f>
    <dbdfd46a22db4d3da3340b342df1bbfb xmlns="6d48ba6c-7636-493c-9511-d17f380baa4a">
      <Terms xmlns="http://schemas.microsoft.com/office/infopath/2007/PartnerControls"/>
    </dbdfd46a22db4d3da3340b342df1bbfb>
    <Imported xmlns="6d48ba6c-7636-493c-9511-d17f380baa4a" xsi:nil="true"/>
    <GWMIndividuallyOrderable xmlns="6d48ba6c-7636-493c-9511-d17f380baa4a" xsi:nil="true"/>
    <pb64bed54ba54a08ae51be86e952de58 xmlns="6d48ba6c-7636-493c-9511-d17f380baa4a">
      <Terms xmlns="http://schemas.microsoft.com/office/infopath/2007/PartnerControls"/>
    </pb64bed54ba54a08ae51be86e952de58>
    <PublicationAuthor xmlns="6d48ba6c-7636-493c-9511-d17f380baa4a" xsi:nil="true"/>
    <_Publisher xmlns="http://schemas.microsoft.com/sharepoint/v3/fields" xsi:nil="true"/>
    <AlternateURLForNewsAndAlerts xmlns="6d48ba6c-7636-493c-9511-d17f380baa4a" xsi:nil="true"/>
    <GWMCustomErrorMessage xmlns="6d48ba6c-7636-493c-9511-d17f380baa4a" xsi:nil="true"/>
    <ga27b2abc0e84b9d8687a156b55a9c67 xmlns="6d48ba6c-7636-493c-9511-d17f380baa4a">
      <Terms xmlns="http://schemas.microsoft.com/office/infopath/2007/PartnerControls"/>
    </ga27b2abc0e84b9d8687a156b55a9c67>
    <Frequency xmlns="6d48ba6c-7636-493c-9511-d17f380baa4a" xsi:nil="true"/>
    <KitComponent xmlns="6d48ba6c-7636-493c-9511-d17f380baa4a" xsi:nil="true"/>
    <LifePriorities xmlns="6d48ba6c-7636-493c-9511-d17f380baa4a"/>
    <OtherOrderingInformation xmlns="6d48ba6c-7636-493c-9511-d17f380baa4a" xsi:nil="true"/>
    <a34550a808ee4bfbbc3bab903fd3a562 xmlns="6d48ba6c-7636-493c-9511-d17f380baa4a">
      <Terms xmlns="http://schemas.microsoft.com/office/infopath/2007/PartnerControls"/>
    </a34550a808ee4bfbbc3bab903fd3a562>
    <LongUpdateTextForNewsAndAlertCarousel xmlns="6d48ba6c-7636-493c-9511-d17f380baa4a" xsi:nil="true"/>
    <PrintVendor xmlns="6d48ba6c-7636-493c-9511-d17f380baa4a" xsi:nil="true"/>
    <PrintQuantity xmlns="6d48ba6c-7636-493c-9511-d17f380baa4a" xsi:nil="true"/>
    <b2cf881e64c84a2f9d83e6fe5cb98f7f xmlns="6d48ba6c-7636-493c-9511-d17f380baa4a">
      <Terms xmlns="http://schemas.microsoft.com/office/infopath/2007/PartnerControls"/>
    </b2cf881e64c84a2f9d83e6fe5cb98f7f>
    <Linkedproduct xmlns="6d48ba6c-7636-493c-9511-d17f380baa4a" xsi:nil="true"/>
    <Symbol xmlns="6d48ba6c-7636-493c-9511-d17f380baa4a" xsi:nil="true"/>
    <dbc2634808844628bca332f2ad4e6b27 xmlns="6d48ba6c-7636-493c-9511-d17f380baa4a">
      <Terms xmlns="http://schemas.microsoft.com/office/infopath/2007/PartnerControls"/>
    </dbc2634808844628bca332f2ad4e6b27>
    <c73e2f854625407ba1309d2d913b1c58 xmlns="6d48ba6c-7636-493c-9511-d17f380baa4a">
      <Terms xmlns="http://schemas.microsoft.com/office/infopath/2007/PartnerControls"/>
    </c73e2f854625407ba1309d2d913b1c58>
    <CustomizableForPOD xmlns="6d48ba6c-7636-493c-9511-d17f380baa4a" xsi:nil="true"/>
    <ImageForNewsAndAlerts xmlns="6d48ba6c-7636-493c-9511-d17f380baa4a" xsi:nil="true"/>
    <n432f4ec6b8c41579dee1e327b790904 xmlns="6d48ba6c-7636-493c-9511-d17f380baa4a">
      <Terms xmlns="http://schemas.microsoft.com/office/infopath/2007/PartnerControls"/>
    </n432f4ec6b8c41579dee1e327b790904>
    <ReasonForHighPriorityTask xmlns="6d48ba6c-7636-493c-9511-d17f380baa4a" xsi:nil="true"/>
    <ShortUpdateTextForNewsAndAlertsList xmlns="6d48ba6c-7636-493c-9511-d17f380baa4a" xsi:nil="true"/>
    <MaxQuantityPerOrder xmlns="6d48ba6c-7636-493c-9511-d17f380baa4a" xsi:nil="true"/>
    <RoutingRuleDescription xmlns="http://schemas.microsoft.com/sharepoint/v3" xsi:nil="true"/>
    <UpdateTeaserForNewsAndAlertCarousel xmlns="6d48ba6c-7636-493c-9511-d17f380baa4a" xsi:nil="true"/>
    <UnitPrice xmlns="6d48ba6c-7636-493c-9511-d17f380baa4a" xsi:nil="true"/>
    <ArchiveLocation xmlns="6d48ba6c-7636-493c-9511-d17f380baa4a" xsi:nil="true"/>
    <ContentOwnerEmailAddress xmlns="6d48ba6c-7636-493c-9511-d17f380baa4a" xsi:nil="true"/>
    <CampaignName xmlns="6d48ba6c-7636-493c-9511-d17f380baa4a" xsi:nil="true"/>
    <g445d76ccb744d6fbbd4f07be37e144f xmlns="6d48ba6c-7636-493c-9511-d17f380baa4a">
      <Terms xmlns="http://schemas.microsoft.com/office/infopath/2007/PartnerControls"/>
    </g445d76ccb744d6fbbd4f07be37e144f>
    <MaterialType xmlns="6d48ba6c-7636-493c-9511-d17f380baa4a" xsi:nil="true"/>
    <GWMAlternateURLForNewsAndAlerts xmlns="6d48ba6c-7636-493c-9511-d17f380baa4a" xsi:nil="true"/>
    <Imprinting xmlns="6d48ba6c-7636-493c-9511-d17f380baa4a" xsi:nil="true"/>
    <CampaignID xmlns="6d48ba6c-7636-493c-9511-d17f380baa4a" xsi:nil="true"/>
    <l24c794622b74f509ac7c7a244406b53 xmlns="6d48ba6c-7636-493c-9511-d17f380baa4a">
      <Terms xmlns="http://schemas.microsoft.com/office/infopath/2007/PartnerControls"/>
    </l24c794622b74f509ac7c7a244406b53>
    <Size xmlns="6d48ba6c-7636-493c-9511-d17f380baa4a" xsi:nil="true"/>
    <USPCMarketingContact xmlns="6d48ba6c-7636-493c-9511-d17f380baa4a" xsi:nil="true"/>
    <NewsAndAlertsContentLocation xmlns="6d48ba6c-7636-493c-9511-d17f380baa4a" xsi:nil="true"/>
    <AdditionalRestrictions xmlns="6d48ba6c-7636-493c-9511-d17f380baa4a" xsi:nil="true"/>
    <CustomErrorMessage xmlns="6d48ba6c-7636-493c-9511-d17f380baa4a" xsi:nil="true"/>
    <jfb0b495a22241d89132dbba03d6c68f xmlns="6d48ba6c-7636-493c-9511-d17f380baa4a">
      <Terms xmlns="http://schemas.microsoft.com/office/infopath/2007/PartnerControls">
        <TermInfo xmlns="http://schemas.microsoft.com/office/infopath/2007/PartnerControls">
          <TermName xmlns="http://schemas.microsoft.com/office/infopath/2007/PartnerControls">None</TermName>
          <TermId xmlns="http://schemas.microsoft.com/office/infopath/2007/PartnerControls">2d1d4b3c-6b9d-4cc1-b320-5a7c12518a03</TermId>
        </TermInfo>
      </Terms>
    </jfb0b495a22241d89132dbba03d6c68f>
    <ProvideAReasonForWhyNoMRCApprovalIsRequired xmlns="6d48ba6c-7636-493c-9511-d17f380baa4a" xsi:nil="true"/>
    <_DCDateCreated xmlns="http://schemas.microsoft.com/sharepoint/v3/fields" xsi:nil="true"/>
  </documentManagement>
</p:properties>
</file>

<file path=customXml/itemProps1.xml><?xml version="1.0" encoding="utf-8"?>
<ds:datastoreItem xmlns:ds="http://schemas.openxmlformats.org/officeDocument/2006/customXml" ds:itemID="{52B12C6F-5F3F-4D33-948C-2AD55235D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48ba6c-7636-493c-9511-d17f380baa4a"/>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758C70-B284-4903-B205-E327895A9794}">
  <ds:schemaRefs>
    <ds:schemaRef ds:uri="http://schemas.microsoft.com/sharepoint/v3/contenttype/forms"/>
  </ds:schemaRefs>
</ds:datastoreItem>
</file>

<file path=customXml/itemProps3.xml><?xml version="1.0" encoding="utf-8"?>
<ds:datastoreItem xmlns:ds="http://schemas.openxmlformats.org/officeDocument/2006/customXml" ds:itemID="{8536C8E0-851F-41A9-964B-ACE8B0A84F5A}">
  <ds:schemaRefs>
    <ds:schemaRef ds:uri="http://purl.org/dc/dcmitype/"/>
    <ds:schemaRef ds:uri="http://schemas.microsoft.com/office/2006/documentManagement/types"/>
    <ds:schemaRef ds:uri="http://www.w3.org/XML/1998/namespace"/>
    <ds:schemaRef ds:uri="http://schemas.microsoft.com/sharepoint/v3"/>
    <ds:schemaRef ds:uri="http://schemas.microsoft.com/office/infopath/2007/PartnerControls"/>
    <ds:schemaRef ds:uri="http://purl.org/dc/terms/"/>
    <ds:schemaRef ds:uri="http://purl.org/dc/elements/1.1/"/>
    <ds:schemaRef ds:uri="6d48ba6c-7636-493c-9511-d17f380baa4a"/>
    <ds:schemaRef ds:uri="http://schemas.openxmlformats.org/package/2006/metadata/core-properties"/>
    <ds:schemaRef ds:uri="http://schemas.microsoft.com/sharepoint/v3/field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blank</Template>
  <TotalTime>26507</TotalTime>
  <Words>983</Words>
  <Application>Microsoft Office PowerPoint</Application>
  <PresentationFormat>On-screen Show (4:3)</PresentationFormat>
  <Paragraphs>178</Paragraphs>
  <Slides>13</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MS PGothic</vt:lpstr>
      <vt:lpstr>MS PGothic</vt:lpstr>
      <vt:lpstr>Arial</vt:lpstr>
      <vt:lpstr>Calibri</vt:lpstr>
      <vt:lpstr>Calibri (theme)</vt:lpstr>
      <vt:lpstr>Lucida Grande</vt:lpstr>
      <vt:lpstr>Wingdings</vt:lpstr>
      <vt:lpstr>ヒラギノ角ゴ Pro W3</vt:lpstr>
      <vt:lpstr>BAC_MultiLOB_Template</vt:lpstr>
      <vt:lpstr>PowerPoint Presentation</vt:lpstr>
      <vt:lpstr>California Craft Brewery Retirement Solution </vt:lpstr>
      <vt:lpstr>Retirement program customized for CCBA Members</vt:lpstr>
      <vt:lpstr>Personal benefits for Brewery Owners</vt:lpstr>
      <vt:lpstr>California Craft Brewery Retirement Solution Program Details</vt:lpstr>
      <vt:lpstr>Brewery Owner’s Responsibilities – with Regular 401(k)</vt:lpstr>
      <vt:lpstr>Brewery Owner’s Responsibilities - With The California Craft Brewery Retirement Solution</vt:lpstr>
      <vt:lpstr>Comparison of retirement plan providers for startup 401k plan</vt:lpstr>
      <vt:lpstr>PowerPoint Presentation</vt:lpstr>
      <vt:lpstr>Contact information</vt:lpstr>
      <vt:lpstr>PowerPoint Presentation</vt:lpstr>
      <vt:lpstr>PowerPoint Presentation</vt:lpstr>
      <vt:lpstr>PowerPoint Presentation</vt:lpstr>
    </vt:vector>
  </TitlesOfParts>
  <Company>Hill Holliday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WFS Pitchbook (Franchises/Associations)</dc:title>
  <dc:creator>Windows User</dc:creator>
  <cp:lastModifiedBy>Martin, Edward H. - MODESTO CA</cp:lastModifiedBy>
  <cp:revision>1199</cp:revision>
  <cp:lastPrinted>2015-12-11T18:50:02Z</cp:lastPrinted>
  <dcterms:created xsi:type="dcterms:W3CDTF">2014-01-31T15:43:13Z</dcterms:created>
  <dcterms:modified xsi:type="dcterms:W3CDTF">2017-03-28T19:15:02Z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0x01010024CBC609987FBA4DAA5A1BA1EA83F2F8020300FAE41577E0F68845844CD2B7148A62BD</vt:lpwstr>
  </property>
  <property fmtid="{D5CDD505-2E9C-101B-9397-08002B2CF9AE}" pid="4" name="oe3b62f321e2405080645a7e55c73101">
    <vt:lpwstr>All - Not Segment Specific|da3ab5a4-ddff-4b74-b611-748a3364e83f</vt:lpwstr>
  </property>
  <property fmtid="{D5CDD505-2E9C-101B-9397-08002B2CF9AE}" pid="5" name="GoalBased5Steps">
    <vt:lpwstr/>
  </property>
  <property fmtid="{D5CDD505-2E9C-101B-9397-08002B2CF9AE}" pid="6" name="AssetDescription">
    <vt:lpwstr>presentation</vt:lpwstr>
  </property>
  <property fmtid="{D5CDD505-2E9C-101B-9397-08002B2CF9AE}" pid="7" name="ClientGoals">
    <vt:lpwstr/>
  </property>
  <property fmtid="{D5CDD505-2E9C-101B-9397-08002B2CF9AE}" pid="8" name="Bulk">
    <vt:bool>true</vt:bool>
  </property>
  <property fmtid="{D5CDD505-2E9C-101B-9397-08002B2CF9AE}" pid="9" name="FulfillmentProvider">
    <vt:lpwstr>Bowne</vt:lpwstr>
  </property>
  <property fmtid="{D5CDD505-2E9C-101B-9397-08002B2CF9AE}" pid="10" name="BrandLogo">
    <vt:lpwstr/>
  </property>
  <property fmtid="{D5CDD505-2E9C-101B-9397-08002B2CF9AE}" pid="11" name="MRCComplianceOrLegalReviewersDetails">
    <vt:lpwstr>NBKXI86|Pam J. Moran;ZKWI5VE|Matthew E. Byrne;NBKIJI5|Jill L. Luciani;NBK1RIO|Gigi F. Hanks;ZKPT3Q3|Ronald Stevenson;</vt:lpwstr>
  </property>
  <property fmtid="{D5CDD505-2E9C-101B-9397-08002B2CF9AE}" pid="12" name="Keyword">
    <vt:lpwstr>9452;#workplace financial solutions|262255a7-8c41-4d0a-9817-ccfc196ccd15;#9453;#wfs|af403e59-99f2-4820-ad69-8e103cf472b6;#9451;#workplace benefits|94a80424-6be6-41a2-8605-44cf4f3df03b</vt:lpwstr>
  </property>
  <property fmtid="{D5CDD505-2E9C-101B-9397-08002B2CF9AE}" pid="13" name="PublishingStartDate">
    <vt:filetime>2016-11-08T21:05:39Z</vt:filetime>
  </property>
  <property fmtid="{D5CDD505-2E9C-101B-9397-08002B2CF9AE}" pid="14" name="PushContentLocation">
    <vt:lpwstr>1456;</vt:lpwstr>
  </property>
  <property fmtid="{D5CDD505-2E9C-101B-9397-08002B2CF9AE}" pid="15" name="HowToOrder">
    <vt:lpwstr>Local printing only</vt:lpwstr>
  </property>
  <property fmtid="{D5CDD505-2E9C-101B-9397-08002B2CF9AE}" pid="16" name="GWMLOBRPApprover">
    <vt:lpwstr/>
  </property>
  <property fmtid="{D5CDD505-2E9C-101B-9397-08002B2CF9AE}" pid="17" name="ComplianceLegalReviewerName">
    <vt:lpwstr>48399;#Moran, Pamela -Legal;#4991;#Byrne, Matthew E.</vt:lpwstr>
  </property>
  <property fmtid="{D5CDD505-2E9C-101B-9397-08002B2CF9AE}" pid="18" name="lcf079fd2205474aacb98bbe353a9ad6">
    <vt:lpwstr>workplace financial solutions|262255a7-8c41-4d0a-9817-ccfc196ccd15;wfs|af403e59-99f2-4820-ad69-8e103cf472b6;workplace benefits|94a80424-6be6-41a2-8605-44cf4f3df03b</vt:lpwstr>
  </property>
  <property fmtid="{D5CDD505-2E9C-101B-9397-08002B2CF9AE}" pid="19" name="ExpirationDate">
    <vt:filetime>2017-11-08T21:07:36Z</vt:filetime>
  </property>
  <property fmtid="{D5CDD505-2E9C-101B-9397-08002B2CF9AE}" pid="20" name="PushToMLOne">
    <vt:bool>false</vt:bool>
  </property>
  <property fmtid="{D5CDD505-2E9C-101B-9397-08002B2CF9AE}" pid="21" name="CalcAssetDesc">
    <vt:lpwstr>presentation</vt:lpwstr>
  </property>
  <property fmtid="{D5CDD505-2E9C-101B-9397-08002B2CF9AE}" pid="22" name="VersionType">
    <vt:lpwstr>New</vt:lpwstr>
  </property>
  <property fmtid="{D5CDD505-2E9C-101B-9397-08002B2CF9AE}" pid="23" name="IndividuallyOrderable">
    <vt:bool>true</vt:bool>
  </property>
  <property fmtid="{D5CDD505-2E9C-101B-9397-08002B2CF9AE}" pid="24" name="ContentOwnerName">
    <vt:lpwstr>53987;#Snider, Sara</vt:lpwstr>
  </property>
  <property fmtid="{D5CDD505-2E9C-101B-9397-08002B2CF9AE}" pid="25" name="PublishDate">
    <vt:filetime>2016-11-08T21:05:39Z</vt:filetime>
  </property>
  <property fmtid="{D5CDD505-2E9C-101B-9397-08002B2CF9AE}" pid="26" name="GoalsBasedCMPSegment">
    <vt:lpwstr>5160;#All - Not Segment Specific|da3ab5a4-ddff-4b74-b611-748a3364e83f</vt:lpwstr>
  </property>
  <property fmtid="{D5CDD505-2E9C-101B-9397-08002B2CF9AE}" pid="27" name="IssueDate">
    <vt:filetime>2016-11-08T21:05:39Z</vt:filetime>
  </property>
  <property fmtid="{D5CDD505-2E9C-101B-9397-08002B2CF9AE}" pid="28" name="MarketingReviewCenterApprovalCertificateID">
    <vt:lpwstr>AR9NNWXX/J4IJDZ</vt:lpwstr>
  </property>
  <property fmtid="{D5CDD505-2E9C-101B-9397-08002B2CF9AE}" pid="29" name="PackageSize">
    <vt:lpwstr>25</vt:lpwstr>
  </property>
  <property fmtid="{D5CDD505-2E9C-101B-9397-08002B2CF9AE}" pid="30" name="GWMCampaignName">
    <vt:lpwstr/>
  </property>
  <property fmtid="{D5CDD505-2E9C-101B-9397-08002B2CF9AE}" pid="31" name="PushContent">
    <vt:lpwstr>Yes</vt:lpwstr>
  </property>
  <property fmtid="{D5CDD505-2E9C-101B-9397-08002B2CF9AE}" pid="32" name="Theme">
    <vt:lpwstr/>
  </property>
  <property fmtid="{D5CDD505-2E9C-101B-9397-08002B2CF9AE}" pid="33" name="InvestmentFinder">
    <vt:lpwstr>Investment Type</vt:lpwstr>
  </property>
  <property fmtid="{D5CDD505-2E9C-101B-9397-08002B2CF9AE}" pid="34" name="UpdateDuration">
    <vt:lpwstr>14-Jun-2016;-1</vt:lpwstr>
  </property>
  <property fmtid="{D5CDD505-2E9C-101B-9397-08002B2CF9AE}" pid="35" name="FulfillmentLocation">
    <vt:lpwstr>Bowne</vt:lpwstr>
  </property>
  <property fmtid="{D5CDD505-2E9C-101B-9397-08002B2CF9AE}" pid="36" name="BusinessSegmentForContent">
    <vt:lpwstr/>
  </property>
  <property fmtid="{D5CDD505-2E9C-101B-9397-08002B2CF9AE}" pid="37" name="InvalidAccessCred">
    <vt:i4>-1</vt:i4>
  </property>
  <property fmtid="{D5CDD505-2E9C-101B-9397-08002B2CF9AE}" pid="38" name="ElectronicDelivery">
    <vt:lpwstr>No</vt:lpwstr>
  </property>
  <property fmtid="{D5CDD505-2E9C-101B-9397-08002B2CF9AE}" pid="39" name="ItemStatus">
    <vt:lpwstr>Updated</vt:lpwstr>
  </property>
  <property fmtid="{D5CDD505-2E9C-101B-9397-08002B2CF9AE}" pid="40" name="c57efd1b939c4c8d94f693de398fc8f3">
    <vt:lpwstr>None|cf428c74-9eb8-445e-97b5-7996f11d82f5</vt:lpwstr>
  </property>
  <property fmtid="{D5CDD505-2E9C-101B-9397-08002B2CF9AE}" pid="41" name="AssetClass">
    <vt:lpwstr/>
  </property>
  <property fmtid="{D5CDD505-2E9C-101B-9397-08002B2CF9AE}" pid="42" name="ContentOwnersManager">
    <vt:lpwstr/>
  </property>
  <property fmtid="{D5CDD505-2E9C-101B-9397-08002B2CF9AE}" pid="43" name="n1ea8175875749a896ee72f53ca832d0">
    <vt:lpwstr>AR|c162d469-dee2-4bf8-ba7b-cc5f05f072b6</vt:lpwstr>
  </property>
  <property fmtid="{D5CDD505-2E9C-101B-9397-08002B2CF9AE}" pid="44" name="InventoryReportingGroup">
    <vt:lpwstr>Other</vt:lpwstr>
  </property>
  <property fmtid="{D5CDD505-2E9C-101B-9397-08002B2CF9AE}" pid="45" name="PublicationTrack">
    <vt:lpwstr>Non-Standard Track (MRC and LOB Legal/Compliance Approval)</vt:lpwstr>
  </property>
  <property fmtid="{D5CDD505-2E9C-101B-9397-08002B2CF9AE}" pid="46" name="AccessCredentials">
    <vt:lpwstr>|AND|AR</vt:lpwstr>
  </property>
  <property fmtid="{D5CDD505-2E9C-101B-9397-08002B2CF9AE}" pid="47" name="AssetType">
    <vt:lpwstr>document</vt:lpwstr>
  </property>
  <property fmtid="{D5CDD505-2E9C-101B-9397-08002B2CF9AE}" pid="48" name="HighPriorityTask">
    <vt:lpwstr>No</vt:lpwstr>
  </property>
  <property fmtid="{D5CDD505-2E9C-101B-9397-08002B2CF9AE}" pid="49" name="Restrictions">
    <vt:lpwstr>No Restrictions</vt:lpwstr>
  </property>
  <property fmtid="{D5CDD505-2E9C-101B-9397-08002B2CF9AE}" pid="50" name="GWMPublisher">
    <vt:lpwstr>3033;#Kukoleca, Tammie J.</vt:lpwstr>
  </property>
  <property fmtid="{D5CDD505-2E9C-101B-9397-08002B2CF9AE}" pid="51" name="URL">
    <vt:lpwstr>, </vt:lpwstr>
  </property>
  <property fmtid="{D5CDD505-2E9C-101B-9397-08002B2CF9AE}" pid="52" name="AdviceMatrix">
    <vt:lpwstr/>
  </property>
  <property fmtid="{D5CDD505-2E9C-101B-9397-08002B2CF9AE}" pid="53" name="IsPBIG">
    <vt:bool>false</vt:bool>
  </property>
  <property fmtid="{D5CDD505-2E9C-101B-9397-08002B2CF9AE}" pid="54" name="ProductInformation">
    <vt:lpwstr>1231;#None|2d1d4b3c-6b9d-4cc1-b320-5a7c12518a03</vt:lpwstr>
  </property>
  <property fmtid="{D5CDD505-2E9C-101B-9397-08002B2CF9AE}" pid="55" name="Code">
    <vt:lpwstr>02-PRES-0107</vt:lpwstr>
  </property>
  <property fmtid="{D5CDD505-2E9C-101B-9397-08002B2CF9AE}" pid="56" name="HideFromSearch">
    <vt:lpwstr>No</vt:lpwstr>
  </property>
  <property fmtid="{D5CDD505-2E9C-101B-9397-08002B2CF9AE}" pid="57" name="RPReviewerName">
    <vt:lpwstr>3756;#Capozzi, Dawn M.;#89615;#Lorens, Arthur</vt:lpwstr>
  </property>
  <property fmtid="{D5CDD505-2E9C-101B-9397-08002B2CF9AE}" pid="58" name="e86f9f77bf1b4a28be265530cb16720a">
    <vt:lpwstr>Client-Approved|6afdc5e3-2791-48ee-97c9-a006fc579d6f</vt:lpwstr>
  </property>
  <property fmtid="{D5CDD505-2E9C-101B-9397-08002B2CF9AE}" pid="59" name="TaxCatchAll">
    <vt:lpwstr>9451;#;#181;#;#5160;#;#9595;#;#616;#;#9453;#;#9452;#</vt:lpwstr>
  </property>
  <property fmtid="{D5CDD505-2E9C-101B-9397-08002B2CF9AE}" pid="60" name="OrderableOnline">
    <vt:lpwstr>No</vt:lpwstr>
  </property>
  <property fmtid="{D5CDD505-2E9C-101B-9397-08002B2CF9AE}" pid="61" name="GWMViewMoreURL">
    <vt:lpwstr>Alternate URL</vt:lpwstr>
  </property>
  <property fmtid="{D5CDD505-2E9C-101B-9397-08002B2CF9AE}" pid="62" name="IsArchived">
    <vt:bool>false</vt:bool>
  </property>
  <property fmtid="{D5CDD505-2E9C-101B-9397-08002B2CF9AE}" pid="63" name="MOLAvailableDate">
    <vt:filetime>2016-11-08T21:05:39Z</vt:filetime>
  </property>
  <property fmtid="{D5CDD505-2E9C-101B-9397-08002B2CF9AE}" pid="64" name="GWMLOBComplianceApprover">
    <vt:lpwstr/>
  </property>
  <property fmtid="{D5CDD505-2E9C-101B-9397-08002B2CF9AE}" pid="65" name="MRCRPReviewerDetails">
    <vt:lpwstr>NBK8IKN|Dawn M. Capozzi;ZKC01EK|Arthur Lorens;</vt:lpwstr>
  </property>
  <property fmtid="{D5CDD505-2E9C-101B-9397-08002B2CF9AE}" pid="66" name="PublishingExpirationDate">
    <vt:filetime>2017-11-08T21:07:36Z</vt:filetime>
  </property>
  <property fmtid="{D5CDD505-2E9C-101B-9397-08002B2CF9AE}" pid="67" name="AssetAllocationGeography">
    <vt:lpwstr/>
  </property>
  <property fmtid="{D5CDD505-2E9C-101B-9397-08002B2CF9AE}" pid="68" name="GWMLifePriorities">
    <vt:lpwstr>616;#None|cf428c74-9eb8-445e-97b5-7996f11d82f5</vt:lpwstr>
  </property>
  <property fmtid="{D5CDD505-2E9C-101B-9397-08002B2CF9AE}" pid="69" name="ClientStatus">
    <vt:lpwstr/>
  </property>
  <property fmtid="{D5CDD505-2E9C-101B-9397-08002B2CF9AE}" pid="70" name="DocumentAssetDescription">
    <vt:lpwstr/>
  </property>
  <property fmtid="{D5CDD505-2E9C-101B-9397-08002B2CF9AE}" pid="71" name="GWMAccessCode">
    <vt:lpwstr>9595;#AR|c162d469-dee2-4bf8-ba7b-cc5f05f072b6</vt:lpwstr>
  </property>
  <property fmtid="{D5CDD505-2E9C-101B-9397-08002B2CF9AE}" pid="72" name="CreditCardRequired">
    <vt:bool>false</vt:bool>
  </property>
  <property fmtid="{D5CDD505-2E9C-101B-9397-08002B2CF9AE}" pid="73" name="NewsAndAlertsInformation">
    <vt:lpwstr>No</vt:lpwstr>
  </property>
  <property fmtid="{D5CDD505-2E9C-101B-9397-08002B2CF9AE}" pid="74" name="RequireMarketingReviewCenterReview">
    <vt:bool>true</vt:bool>
  </property>
  <property fmtid="{D5CDD505-2E9C-101B-9397-08002B2CF9AE}" pid="75" name="GWMDescription">
    <vt:lpwstr>Presentation providing an overview of Workplace Financial Solutions offering for franchisors and franchisees.</vt:lpwstr>
  </property>
  <property fmtid="{D5CDD505-2E9C-101B-9397-08002B2CF9AE}" pid="76" name="GWMAudience">
    <vt:lpwstr>;#Clients;#</vt:lpwstr>
  </property>
  <property fmtid="{D5CDD505-2E9C-101B-9397-08002B2CF9AE}" pid="77" name="Distribution">
    <vt:lpwstr>181;#Client-Approved|6afdc5e3-2791-48ee-97c9-a006fc579d6f</vt:lpwstr>
  </property>
  <property fmtid="{D5CDD505-2E9C-101B-9397-08002B2CF9AE}" pid="78" name="GWIMWF">
    <vt:lpwstr>, </vt:lpwstr>
  </property>
  <property fmtid="{D5CDD505-2E9C-101B-9397-08002B2CF9AE}" pid="79" name="PublicationTitle">
    <vt:lpwstr/>
  </property>
</Properties>
</file>