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347" r:id="rId4"/>
    <p:sldId id="346" r:id="rId5"/>
    <p:sldId id="350" r:id="rId6"/>
    <p:sldId id="357" r:id="rId7"/>
    <p:sldId id="349" r:id="rId8"/>
    <p:sldId id="343" r:id="rId9"/>
    <p:sldId id="351" r:id="rId10"/>
    <p:sldId id="360" r:id="rId11"/>
    <p:sldId id="359" r:id="rId12"/>
    <p:sldId id="355" r:id="rId13"/>
    <p:sldId id="332" r:id="rId14"/>
    <p:sldId id="356" r:id="rId15"/>
    <p:sldId id="345" r:id="rId16"/>
    <p:sldId id="33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4D4D4D"/>
    <a:srgbClr val="AA633C"/>
    <a:srgbClr val="416351"/>
    <a:srgbClr val="48805D"/>
    <a:srgbClr val="B8D0C3"/>
    <a:srgbClr val="86B09A"/>
    <a:srgbClr val="757575"/>
    <a:srgbClr val="3B4A1E"/>
    <a:srgbClr val="BC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36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724CC006-6DBE-4245-82AC-D1DC664C4E4B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C425190F-D267-47C3-87E7-E0710FC06E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48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4958FA80-7D62-49ED-B571-A78F37CB634A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704CD15C-4B3C-4709-A735-21E7CA5385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6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04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D15C-4B3C-4709-A735-21E7CA5385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4807-B393-4C79-B533-F3FB0F3078AD}" type="datetimeFigureOut">
              <a:rPr lang="en-US" smtClean="0"/>
              <a:pPr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3.jpe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67000" y="57150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3"/>
          <p:cNvSpPr txBox="1">
            <a:spLocks/>
          </p:cNvSpPr>
          <p:nvPr/>
        </p:nvSpPr>
        <p:spPr>
          <a:xfrm>
            <a:off x="457200" y="304800"/>
            <a:ext cx="8077200" cy="3886200"/>
          </a:xfrm>
          <a:prstGeom prst="rect">
            <a:avLst/>
          </a:prstGeom>
        </p:spPr>
        <p:txBody>
          <a:bodyPr vert="horz" rtlCol="0" anchor="b">
            <a:no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small" spc="0" normalizeH="0" noProof="0" dirty="0" smtClean="0">
                <a:ln>
                  <a:noFill/>
                </a:ln>
                <a:solidFill>
                  <a:srgbClr val="DEF5F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ajan Pro" pitchFamily="18" charset="0"/>
                <a:ea typeface="+mj-ea"/>
                <a:cs typeface="+mj-cs"/>
              </a:rPr>
              <a:t>Projecting Growth and Funding: You survived your first year of business…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small" dirty="0" smtClean="0">
                <a:solidFill>
                  <a:srgbClr val="DEF5F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  <a:ea typeface="+mj-ea"/>
                <a:cs typeface="+mj-cs"/>
              </a:rPr>
              <a:t>What’s next?</a:t>
            </a:r>
            <a:endParaRPr kumimoji="0" lang="en-US" sz="4500" b="0" i="0" u="none" strike="noStrike" kern="1200" cap="small" spc="0" normalizeH="0" noProof="0" dirty="0" smtClean="0">
              <a:ln>
                <a:noFill/>
              </a:ln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 smtClean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</p:txBody>
      </p:sp>
      <p:sp>
        <p:nvSpPr>
          <p:cNvPr id="17" name="Rectangle 4"/>
          <p:cNvSpPr>
            <a:spLocks noGrp="1"/>
          </p:cNvSpPr>
          <p:nvPr>
            <p:ph type="subTitle" idx="1"/>
          </p:nvPr>
        </p:nvSpPr>
        <p:spPr>
          <a:xfrm>
            <a:off x="2438400" y="5791200"/>
            <a:ext cx="6515100" cy="514350"/>
          </a:xfrm>
        </p:spPr>
        <p:txBody>
          <a:bodyPr>
            <a:noAutofit/>
          </a:bodyPr>
          <a:lstStyle>
            <a:extLst/>
          </a:lstStyle>
          <a:p>
            <a:pPr algn="r"/>
            <a:r>
              <a:rPr lang="en-US" sz="2800" cap="small" dirty="0" smtClean="0">
                <a:solidFill>
                  <a:schemeClr val="bg1"/>
                </a:solidFill>
                <a:latin typeface="Futura (Light)" pitchFamily="34" charset="0"/>
              </a:rPr>
              <a:t>Mann, Urrutia, Nelson, CPAs </a:t>
            </a:r>
          </a:p>
          <a:p>
            <a:pPr algn="r"/>
            <a:r>
              <a:rPr lang="en-US" sz="2800" cap="small" dirty="0" smtClean="0">
                <a:solidFill>
                  <a:schemeClr val="bg1"/>
                </a:solidFill>
                <a:latin typeface="Futura (Light)" pitchFamily="34" charset="0"/>
              </a:rPr>
              <a:t>&amp; Associates, LLP</a:t>
            </a:r>
            <a:endParaRPr lang="en-US" sz="2800" cap="small" dirty="0">
              <a:solidFill>
                <a:schemeClr val="bg1"/>
              </a:solidFill>
              <a:latin typeface="Futura (Light)" pitchFamily="34" charset="0"/>
            </a:endParaRPr>
          </a:p>
        </p:txBody>
      </p:sp>
      <p:pic>
        <p:nvPicPr>
          <p:cNvPr id="18" name="Picture 17" descr="High Res MUN LOGO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7016" y="3837432"/>
            <a:ext cx="1472184" cy="149656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5715000"/>
            <a:ext cx="2667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</a:t>
            </a:r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A/P </a:t>
            </a:r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Days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685800" y="1790700"/>
                <a:ext cx="7620000" cy="472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𝐴𝑐𝑐𝑜𝑢𝑛𝑡𝑠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𝑃𝑎𝑦𝑎𝑏𝑙𝑒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𝑝𝑢𝑟𝑐h𝑎𝑠𝑒𝑠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latin typeface="Cambria Math"/>
                      </a:rPr>
                      <m:t>  365=  </m:t>
                    </m:r>
                  </m:oMath>
                </a14:m>
                <a:r>
                  <a:rPr lang="en-US" sz="2000" b="0" dirty="0" smtClean="0"/>
                  <a:t> </a:t>
                </a:r>
                <a:r>
                  <a:rPr lang="en-US" sz="2000" i="1" dirty="0" smtClean="0">
                    <a:latin typeface="Cambria Math"/>
                  </a:rPr>
                  <a:t>A/P </a:t>
                </a:r>
                <a:r>
                  <a:rPr lang="en-US" sz="2000" i="1" dirty="0">
                    <a:latin typeface="Cambria Math"/>
                  </a:rPr>
                  <a:t>Days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16,767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485,000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i="1" dirty="0">
                    <a:latin typeface="Cambria Math"/>
                  </a:rPr>
                  <a:t>X </a:t>
                </a:r>
                <a:r>
                  <a:rPr lang="en-US" sz="2000" i="1" dirty="0" smtClean="0">
                    <a:latin typeface="Cambria Math"/>
                  </a:rPr>
                  <a:t>3565= 12.6 Days</a:t>
                </a:r>
                <a:endParaRPr lang="en-US" sz="2000" i="1" dirty="0">
                  <a:latin typeface="Cambria Math"/>
                </a:endParaRP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Goal: Highest number without incurring finance charges</a:t>
                </a:r>
              </a:p>
              <a:p>
                <a:pPr marL="1143000" lvl="2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Note if supplier offers early payment discount, take it!!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Responsibility: Payables department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1143000" lvl="2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</p:txBody>
          </p:sp>
        </mc:Choice>
        <mc:Fallback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0700"/>
                <a:ext cx="7620000" cy="4724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35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Profitability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Gross Margin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Operating Expenses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Fixed vs. Variable expenses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Bulk Discounts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36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	Cash Flow Projection Model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Step 1 – Calculate your metrics based on actual numbers (or estimate if brand new)</a:t>
            </a:r>
          </a:p>
          <a:p>
            <a:pPr lvl="1">
              <a:spcAft>
                <a:spcPts val="1000"/>
              </a:spcAft>
              <a:buClr>
                <a:srgbClr val="3B4A1E"/>
              </a:buClr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Step 2 – Project </a:t>
            </a:r>
            <a:r>
              <a:rPr lang="en-US" sz="2000" dirty="0" smtClean="0"/>
              <a:t>growth </a:t>
            </a:r>
            <a:r>
              <a:rPr lang="en-US" sz="2000" dirty="0" smtClean="0"/>
              <a:t>or </a:t>
            </a:r>
            <a:r>
              <a:rPr lang="en-US" sz="2000" dirty="0" smtClean="0"/>
              <a:t>retraction </a:t>
            </a:r>
            <a:r>
              <a:rPr lang="en-US" sz="2000" dirty="0" smtClean="0"/>
              <a:t>in projection period</a:t>
            </a:r>
          </a:p>
          <a:p>
            <a:pPr lvl="1">
              <a:spcAft>
                <a:spcPts val="1000"/>
              </a:spcAft>
              <a:buClr>
                <a:srgbClr val="3B4A1E"/>
              </a:buClr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Step 3 – Calculate anticipated changes in cash flow accounts</a:t>
            </a:r>
          </a:p>
          <a:p>
            <a:pPr lvl="1">
              <a:spcAft>
                <a:spcPts val="1000"/>
              </a:spcAft>
              <a:buClr>
                <a:srgbClr val="3B4A1E"/>
              </a:buClr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Step 4 – Run model for projection period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Review the model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34979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67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Tax Considerations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Tax Credits/Deductions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strike="sngStrike" dirty="0" smtClean="0"/>
              <a:t>Section 199 Deduction </a:t>
            </a:r>
            <a:r>
              <a:rPr lang="en-US" sz="2000" dirty="0" smtClean="0"/>
              <a:t> QBI Deduction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FICA Tip Credit (Tasting Room)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Research and Development 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Timing Depreciation (Bonus, Section 179)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WOTC Federal Tax Credit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California Competes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Sales Tax Exemption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Profit Sharing </a:t>
            </a:r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293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rochure background.bmp"/>
          <p:cNvPicPr>
            <a:picLocks noChangeAspect="1"/>
          </p:cNvPicPr>
          <p:nvPr/>
        </p:nvPicPr>
        <p:blipFill>
          <a:blip r:embed="rId3" cstate="print">
            <a:grayscl/>
            <a:lum bright="26000" contrast="39000"/>
          </a:blip>
          <a:srcRect t="53333" r="76667"/>
          <a:stretch>
            <a:fillRect/>
          </a:stretch>
        </p:blipFill>
        <p:spPr>
          <a:xfrm>
            <a:off x="0" y="3657600"/>
            <a:ext cx="2133600" cy="3200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3276600"/>
            <a:ext cx="6858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276600"/>
            <a:ext cx="2133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0"/>
            <a:ext cx="152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 txBox="1">
            <a:spLocks/>
          </p:cNvSpPr>
          <p:nvPr/>
        </p:nvSpPr>
        <p:spPr>
          <a:xfrm>
            <a:off x="-1600200" y="4114800"/>
            <a:ext cx="86106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extLst/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cap="small" dirty="0" smtClean="0">
                <a:solidFill>
                  <a:schemeClr val="bg1"/>
                </a:solidFill>
                <a:latin typeface="Futura (Light)" pitchFamily="34" charset="0"/>
              </a:rPr>
              <a:t>Lou Catalano, CPA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Partner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cap="small" dirty="0" smtClean="0">
                <a:solidFill>
                  <a:schemeClr val="bg1"/>
                </a:solidFill>
                <a:latin typeface="Futura (Light)" pitchFamily="34" charset="0"/>
              </a:rPr>
              <a:t>Mann</a:t>
            </a: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, Urrutia, Nelson, CPAs &amp; Associates, LLP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2901 Douglas</a:t>
            </a:r>
            <a:r>
              <a:rPr kumimoji="0" lang="en-US" sz="1600" b="0" i="0" u="none" strike="noStrike" kern="120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 Boulevard, Suite 290</a:t>
            </a: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t. 916.774.4208  f. 916.774.4230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e. </a:t>
            </a:r>
            <a:r>
              <a:rPr lang="en-US" sz="1600" cap="small" noProof="0" dirty="0" smtClean="0">
                <a:solidFill>
                  <a:schemeClr val="bg1"/>
                </a:solidFill>
                <a:latin typeface="Futura (Light)" pitchFamily="34" charset="0"/>
              </a:rPr>
              <a:t>LPC</a:t>
            </a: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@muncpas.com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" pitchFamily="2" charset="0"/>
              </a:rPr>
              <a:t>ww.muncpas.com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cap="small" dirty="0" smtClean="0">
              <a:solidFill>
                <a:schemeClr val="bg1"/>
              </a:solidFill>
              <a:latin typeface="Futura (Light)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2133600" cy="3276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High Res MUN LOGO N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4267200"/>
            <a:ext cx="1676400" cy="170416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 txBox="1">
            <a:spLocks/>
          </p:cNvSpPr>
          <p:nvPr/>
        </p:nvSpPr>
        <p:spPr>
          <a:xfrm>
            <a:off x="-304800" y="4114800"/>
            <a:ext cx="2286000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utura (Light)" pitchFamily="34" charset="0"/>
              </a:rPr>
              <a:t>Presenter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cap="small" dirty="0" smtClean="0">
                <a:latin typeface="Futura (Light)" pitchFamily="34" charset="0"/>
              </a:rPr>
              <a:t>Information</a:t>
            </a:r>
            <a:endParaRPr kumimoji="0" lang="en-US" sz="22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Futura (Light)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286000" y="152400"/>
            <a:ext cx="6096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 algn="ctr">
              <a:spcAft>
                <a:spcPts val="1000"/>
              </a:spcAft>
              <a:buClr>
                <a:srgbClr val="3B4A1E"/>
              </a:buClr>
            </a:pPr>
            <a:endParaRPr lang="en-US" sz="2000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85800" lvl="1" indent="-228600" algn="ctr">
              <a:spcAft>
                <a:spcPts val="1000"/>
              </a:spcAft>
              <a:buClr>
                <a:srgbClr val="3B4A1E"/>
              </a:buClr>
            </a:pPr>
            <a:endParaRPr lang="en-US" sz="2000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85800" lvl="1" indent="-228600" algn="ctr">
              <a:spcAft>
                <a:spcPts val="1000"/>
              </a:spcAft>
              <a:buClr>
                <a:srgbClr val="3B4A1E"/>
              </a:buClr>
            </a:pPr>
            <a:r>
              <a:rPr lang="en-US" sz="20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</a:t>
            </a:r>
            <a:r>
              <a:rPr lang="en-US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hank you for attending! If you have any questions on any of the material covered today, please feel free to reach out to us for a complimentary consultation.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rochure background.bmp"/>
          <p:cNvPicPr>
            <a:picLocks noChangeAspect="1"/>
          </p:cNvPicPr>
          <p:nvPr/>
        </p:nvPicPr>
        <p:blipFill>
          <a:blip r:embed="rId3" cstate="print">
            <a:grayscl/>
            <a:lum bright="26000" contrast="39000"/>
          </a:blip>
          <a:srcRect t="53333" r="76667"/>
          <a:stretch>
            <a:fillRect/>
          </a:stretch>
        </p:blipFill>
        <p:spPr>
          <a:xfrm>
            <a:off x="0" y="3657600"/>
            <a:ext cx="2133600" cy="3200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3276600"/>
            <a:ext cx="6858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276600"/>
            <a:ext cx="2133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0"/>
            <a:ext cx="152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 txBox="1">
            <a:spLocks/>
          </p:cNvSpPr>
          <p:nvPr/>
        </p:nvSpPr>
        <p:spPr>
          <a:xfrm>
            <a:off x="-1600200" y="4114800"/>
            <a:ext cx="86106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extLst/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cap="small" dirty="0" smtClean="0">
                <a:solidFill>
                  <a:schemeClr val="bg1"/>
                </a:solidFill>
                <a:latin typeface="Futura (Light)" pitchFamily="34" charset="0"/>
              </a:rPr>
              <a:t>Lou Catalano, CPA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Partner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cap="small" dirty="0" smtClean="0">
                <a:solidFill>
                  <a:schemeClr val="bg1"/>
                </a:solidFill>
                <a:latin typeface="Futura (Light)" pitchFamily="34" charset="0"/>
              </a:rPr>
              <a:t>Mann</a:t>
            </a: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, Urrutia, Nelson, CPAs &amp; Associates, LLP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2901 Douglas</a:t>
            </a:r>
            <a:r>
              <a:rPr kumimoji="0" lang="en-US" sz="1600" b="0" i="0" u="none" strike="noStrike" kern="120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 Boulevard, Suite 290</a:t>
            </a: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t. 916.774.4208  f. 916.774.4230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e. </a:t>
            </a:r>
            <a:r>
              <a:rPr lang="en-US" sz="1600" cap="small" noProof="0" dirty="0" smtClean="0">
                <a:solidFill>
                  <a:schemeClr val="bg1"/>
                </a:solidFill>
                <a:latin typeface="Futura (Light)" pitchFamily="34" charset="0"/>
              </a:rPr>
              <a:t>LPC</a:t>
            </a:r>
            <a:r>
              <a:rPr kumimoji="0" lang="en-US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@muncpas.com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cap="small" dirty="0" smtClean="0">
              <a:solidFill>
                <a:schemeClr val="bg1"/>
              </a:solidFill>
              <a:latin typeface="Futura (Light)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" pitchFamily="2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2133600" cy="3276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High Res MUN LOGO N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4267200"/>
            <a:ext cx="1676400" cy="170416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 txBox="1">
            <a:spLocks/>
          </p:cNvSpPr>
          <p:nvPr/>
        </p:nvSpPr>
        <p:spPr>
          <a:xfrm>
            <a:off x="-304800" y="4114800"/>
            <a:ext cx="2286000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Futura (Light)" pitchFamily="34" charset="0"/>
              </a:rPr>
              <a:t>Presenter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cap="small" dirty="0" smtClean="0">
                <a:latin typeface="Futura (Light)" pitchFamily="34" charset="0"/>
              </a:rPr>
              <a:t>Information</a:t>
            </a:r>
            <a:endParaRPr kumimoji="0" lang="en-US" sz="22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Futura (Light)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286000" y="152400"/>
            <a:ext cx="6096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 algn="ctr">
              <a:spcAft>
                <a:spcPts val="1000"/>
              </a:spcAft>
              <a:buClr>
                <a:srgbClr val="3B4A1E"/>
              </a:buClr>
            </a:pPr>
            <a:endParaRPr lang="en-US" sz="2000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85800" lvl="1" indent="-228600" algn="ctr">
              <a:spcAft>
                <a:spcPts val="1000"/>
              </a:spcAft>
              <a:buClr>
                <a:srgbClr val="3B4A1E"/>
              </a:buClr>
            </a:pPr>
            <a:endParaRPr lang="en-US" sz="2000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6419" y="6086475"/>
            <a:ext cx="33554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cap="small" dirty="0" smtClean="0">
                <a:solidFill>
                  <a:prstClr val="white"/>
                </a:solidFill>
                <a:latin typeface="Futura" pitchFamily="2" charset="0"/>
              </a:rPr>
              <a:t>www.muncraftbeverage.com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Topics of Discussion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Statement of Cash Flows – What </a:t>
            </a:r>
            <a:r>
              <a:rPr lang="en-US" sz="2000" dirty="0" smtClean="0"/>
              <a:t>Is </a:t>
            </a:r>
            <a:r>
              <a:rPr lang="en-US" sz="2000" dirty="0"/>
              <a:t>I</a:t>
            </a:r>
            <a:r>
              <a:rPr lang="en-US" sz="2000" dirty="0" smtClean="0"/>
              <a:t>t</a:t>
            </a:r>
            <a:r>
              <a:rPr lang="en-US" sz="2000" dirty="0" smtClean="0"/>
              <a:t>?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Key Metrics</a:t>
            </a:r>
          </a:p>
          <a:p>
            <a:pPr lvl="1">
              <a:spcAft>
                <a:spcPts val="1000"/>
              </a:spcAft>
              <a:buClr>
                <a:srgbClr val="3B4A1E"/>
              </a:buClr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Projecting Cash Flow Model</a:t>
            </a: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Tax Savings to </a:t>
            </a:r>
            <a:r>
              <a:rPr lang="en-US" sz="2000" dirty="0"/>
              <a:t>U</a:t>
            </a:r>
            <a:r>
              <a:rPr lang="en-US" sz="2000" dirty="0" smtClean="0"/>
              <a:t>nlock </a:t>
            </a:r>
            <a:r>
              <a:rPr lang="en-US" sz="2000" dirty="0"/>
              <a:t>C</a:t>
            </a:r>
            <a:r>
              <a:rPr lang="en-US" sz="2000" dirty="0" smtClean="0"/>
              <a:t>ash </a:t>
            </a:r>
            <a:r>
              <a:rPr lang="en-US" sz="2000" dirty="0"/>
              <a:t>F</a:t>
            </a:r>
            <a:r>
              <a:rPr lang="en-US" sz="2000" dirty="0" smtClean="0"/>
              <a:t>low</a:t>
            </a: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75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Where did the cash go?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962150"/>
            <a:ext cx="50101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535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Where did the cash go?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790700"/>
            <a:ext cx="5391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212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Statement of Cash Flows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spcAft>
                <a:spcPts val="1000"/>
              </a:spcAft>
              <a:buClr>
                <a:srgbClr val="3B4A1E"/>
              </a:buClr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2" y="1952625"/>
            <a:ext cx="56292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63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Key Ratios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907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A/R </a:t>
            </a:r>
            <a:r>
              <a:rPr lang="en-US" sz="2000" dirty="0" smtClean="0"/>
              <a:t>Days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Inventory Days on </a:t>
            </a:r>
            <a:r>
              <a:rPr lang="en-US" sz="2000" dirty="0" smtClean="0"/>
              <a:t>Hand</a:t>
            </a: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A/P Days</a:t>
            </a:r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r>
              <a:rPr lang="en-US" sz="2000" dirty="0" smtClean="0"/>
              <a:t>Profitability</a:t>
            </a:r>
            <a:endParaRPr lang="en-US" sz="2000" dirty="0" smtClean="0"/>
          </a:p>
          <a:p>
            <a:pPr marL="1143000" lvl="2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85800" lvl="1" indent="-228600">
              <a:spcAft>
                <a:spcPts val="1000"/>
              </a:spcAft>
              <a:buClr>
                <a:srgbClr val="3B4A1E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21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A/R Days</a:t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685800" y="1790700"/>
                <a:ext cx="7620000" cy="472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𝐴𝑐𝑐𝑜𝑢𝑛𝑡𝑠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𝑅𝑒𝑐𝑒𝑖𝑣𝑎𝑏𝑙𝑒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𝑆𝑎𝑙𝑒𝑠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latin typeface="Cambria Math"/>
                      </a:rPr>
                      <m:t>  365=  </m:t>
                    </m:r>
                  </m:oMath>
                </a14:m>
                <a:r>
                  <a:rPr lang="en-US" sz="2000" b="0" dirty="0" smtClean="0"/>
                  <a:t> </a:t>
                </a:r>
                <a:r>
                  <a:rPr lang="en-US" sz="2000" i="1" dirty="0">
                    <a:latin typeface="Cambria Math"/>
                  </a:rPr>
                  <a:t>A/R Days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67,808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750,000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i="1" dirty="0">
                    <a:latin typeface="Cambria Math"/>
                  </a:rPr>
                  <a:t>X 350 = 33 Days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Goal: Lowest Possible Number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Responsibility: Collections, Deliveries, Sales Reps</a:t>
                </a: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1143000" lvl="2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</p:txBody>
          </p:sp>
        </mc:Choice>
        <mc:Fallback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0700"/>
                <a:ext cx="7620000" cy="4724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5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46760"/>
            <a:ext cx="7543800" cy="1005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          </a:t>
            </a:r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Inventory Days on Hand</a:t>
            </a:r>
            <a: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/>
            </a:r>
            <a:br>
              <a:rPr lang="en-US" sz="4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</a:br>
            <a:endParaRPr lang="en-US" sz="4000" cap="sm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685800" y="1790700"/>
                <a:ext cx="7620000" cy="472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𝐼𝑛𝑣𝑒𝑛𝑡𝑜𝑟𝑦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𝐶𝑜𝑠𝑡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𝑔𝑜𝑜𝑑𝑠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𝑠𝑜𝑙𝑑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latin typeface="Cambria Math"/>
                      </a:rPr>
                      <m:t>  365=  </m:t>
                    </m:r>
                  </m:oMath>
                </a14:m>
                <a:r>
                  <a:rPr lang="en-US" sz="2000" b="0" dirty="0" smtClean="0"/>
                  <a:t> </a:t>
                </a:r>
                <a:r>
                  <a:rPr lang="en-US" sz="2000" i="1" dirty="0" smtClean="0">
                    <a:latin typeface="Cambria Math"/>
                  </a:rPr>
                  <a:t>Inventory Days on Hand</a:t>
                </a:r>
                <a:endParaRPr lang="en-US" sz="2000" i="1" dirty="0">
                  <a:latin typeface="Cambria Math"/>
                </a:endParaRP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36,986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300,000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i="1" dirty="0">
                    <a:latin typeface="Cambria Math"/>
                  </a:rPr>
                  <a:t>X </a:t>
                </a:r>
                <a:r>
                  <a:rPr lang="en-US" sz="2000" i="1" dirty="0" smtClean="0">
                    <a:latin typeface="Cambria Math"/>
                  </a:rPr>
                  <a:t>365 </a:t>
                </a:r>
                <a:r>
                  <a:rPr lang="en-US" sz="2000" i="1" dirty="0">
                    <a:latin typeface="Cambria Math"/>
                  </a:rPr>
                  <a:t>= </a:t>
                </a:r>
                <a:r>
                  <a:rPr lang="en-US" sz="2000" i="1" dirty="0" smtClean="0">
                    <a:latin typeface="Cambria Math"/>
                  </a:rPr>
                  <a:t>45 </a:t>
                </a:r>
                <a:r>
                  <a:rPr lang="en-US" sz="2000" i="1" dirty="0">
                    <a:latin typeface="Cambria Math"/>
                  </a:rPr>
                  <a:t>Days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Goal: Lowest possible number without running out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r>
                  <a:rPr lang="en-US" sz="2000" dirty="0" smtClean="0"/>
                  <a:t>Responsibility: Purchasing/Ordering</a:t>
                </a:r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1143000" lvl="2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  <a:p>
                <a:pPr marL="685800" lvl="1" indent="-228600">
                  <a:spcAft>
                    <a:spcPts val="1000"/>
                  </a:spcAft>
                  <a:buClr>
                    <a:srgbClr val="3B4A1E"/>
                  </a:buClr>
                  <a:buFont typeface="Wingdings" pitchFamily="2" charset="2"/>
                  <a:buChar char="§"/>
                </a:pPr>
                <a:endParaRPr lang="en-US" sz="2000" dirty="0" smtClean="0"/>
              </a:p>
            </p:txBody>
          </p:sp>
        </mc:Choice>
        <mc:Fallback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0700"/>
                <a:ext cx="7620000" cy="4724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14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0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6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7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8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9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7977</TotalTime>
  <Words>427</Words>
  <Application>Microsoft Office PowerPoint</Application>
  <PresentationFormat>On-screen Show (4:3)</PresentationFormat>
  <Paragraphs>125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PowerPoint Presentation</vt:lpstr>
      <vt:lpstr>PowerPoint Presentation</vt:lpstr>
      <vt:lpstr>          Topics of Discussion </vt:lpstr>
      <vt:lpstr>          Where did the cash go? </vt:lpstr>
      <vt:lpstr>          Where did the cash go? </vt:lpstr>
      <vt:lpstr>          Statement of Cash Flows </vt:lpstr>
      <vt:lpstr>          Key Ratios </vt:lpstr>
      <vt:lpstr>          A/R Days </vt:lpstr>
      <vt:lpstr>          Inventory Days on Hand </vt:lpstr>
      <vt:lpstr>          A/P Days </vt:lpstr>
      <vt:lpstr>          Profitability </vt:lpstr>
      <vt:lpstr> Cash Flow Projection Model </vt:lpstr>
      <vt:lpstr>          Review the model </vt:lpstr>
      <vt:lpstr>          Tax Considerations </vt:lpstr>
      <vt:lpstr>PowerPoint Presentation</vt:lpstr>
    </vt:vector>
  </TitlesOfParts>
  <Company>Hosting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M. Fucanan</dc:creator>
  <cp:lastModifiedBy>LpC</cp:lastModifiedBy>
  <cp:revision>178</cp:revision>
  <cp:lastPrinted>2015-05-13T15:17:37Z</cp:lastPrinted>
  <dcterms:created xsi:type="dcterms:W3CDTF">2012-09-27T18:21:03Z</dcterms:created>
  <dcterms:modified xsi:type="dcterms:W3CDTF">2018-04-06T20:53:38Z</dcterms:modified>
</cp:coreProperties>
</file>