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66" r:id="rId2"/>
    <p:sldId id="369" r:id="rId3"/>
    <p:sldId id="375" r:id="rId4"/>
    <p:sldId id="376" r:id="rId5"/>
    <p:sldId id="377" r:id="rId6"/>
    <p:sldId id="414" r:id="rId7"/>
    <p:sldId id="378" r:id="rId8"/>
    <p:sldId id="379" r:id="rId9"/>
    <p:sldId id="380" r:id="rId10"/>
    <p:sldId id="381" r:id="rId11"/>
    <p:sldId id="415" r:id="rId12"/>
    <p:sldId id="416" r:id="rId13"/>
    <p:sldId id="417" r:id="rId14"/>
    <p:sldId id="418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90" r:id="rId24"/>
    <p:sldId id="421" r:id="rId25"/>
    <p:sldId id="419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22" r:id="rId38"/>
    <p:sldId id="423" r:id="rId39"/>
    <p:sldId id="425" r:id="rId40"/>
    <p:sldId id="424" r:id="rId41"/>
    <p:sldId id="373" r:id="rId4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572" y="84"/>
      </p:cViewPr>
      <p:guideLst>
        <p:guide orient="horz" pos="2184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53950C8-CB8E-4802-8174-255668891418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909A5EC-B6ED-458E-AA92-955D767661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22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67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4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9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48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3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55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0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8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78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780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45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5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2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5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44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59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190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131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56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95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81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422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67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9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02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7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81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593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105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96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203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96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5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8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91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5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6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5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4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5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2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5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6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618111"/>
            <a:ext cx="9158111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California Craft Brewers Association | www.CaliforniaCraftBeer.com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7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8D82-BD93-4847-A59B-4650DD5ED25A}" type="datetimeFigureOut">
              <a:rPr lang="en-US" smtClean="0"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8B91B-DD91-4A00-9E94-23F041FA67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mailto:feedback@californiacraftbeer.com" TargetMode="External"/><Relationship Id="rId4" Type="http://schemas.openxmlformats.org/officeDocument/2006/relationships/hyperlink" Target="http://www.CaliforniaCraftBeer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4057-010.jpg"/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7" r="-4744"/>
          <a:stretch/>
        </p:blipFill>
        <p:spPr>
          <a:xfrm>
            <a:off x="-67732" y="340474"/>
            <a:ext cx="9334647" cy="6212726"/>
          </a:xfrm>
          <a:prstGeom prst="rect">
            <a:avLst/>
          </a:prstGeom>
        </p:spPr>
      </p:pic>
      <p:pic>
        <p:nvPicPr>
          <p:cNvPr id="8" name="Picture 7" descr="No backgroun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66" y="1288878"/>
            <a:ext cx="6822903" cy="42650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eg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5726" y="1429432"/>
            <a:ext cx="4191000" cy="19159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/>
          <p:cNvSpPr txBox="1"/>
          <p:nvPr/>
        </p:nvSpPr>
        <p:spPr>
          <a:xfrm>
            <a:off x="4551218" y="1432214"/>
            <a:ext cx="42325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You can no longer deduct the cost of sexual harassment settlements if they involve a confidentiality or non-disclosure agreement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9719" y="3620138"/>
            <a:ext cx="4191000" cy="1915908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3141518" y="3804804"/>
            <a:ext cx="4232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Non-disclosure agreements and confidentiality provisions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now prohibited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sexual harassment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in CA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SB 820 – </a:t>
            </a:r>
            <a:r>
              <a:rPr lang="en-US" sz="4000" b="1" u="sng" dirty="0" smtClean="0">
                <a:solidFill>
                  <a:srgbClr val="FF0000"/>
                </a:solidFill>
              </a:rPr>
              <a:t>S</a:t>
            </a:r>
            <a:r>
              <a:rPr lang="en-US" sz="4000" b="1" dirty="0" smtClean="0">
                <a:solidFill>
                  <a:srgbClr val="FF0000"/>
                </a:solidFill>
              </a:rPr>
              <a:t>tand </a:t>
            </a:r>
            <a:r>
              <a:rPr lang="en-US" sz="4000" b="1" u="sng" dirty="0" smtClean="0">
                <a:solidFill>
                  <a:srgbClr val="FF0000"/>
                </a:solidFill>
              </a:rPr>
              <a:t>T</a:t>
            </a:r>
            <a:r>
              <a:rPr lang="en-US" sz="4000" b="1" dirty="0" smtClean="0">
                <a:solidFill>
                  <a:srgbClr val="FF0000"/>
                </a:solidFill>
              </a:rPr>
              <a:t>ogether </a:t>
            </a:r>
            <a:r>
              <a:rPr lang="en-US" sz="4000" b="1" u="sng" dirty="0" smtClean="0">
                <a:solidFill>
                  <a:srgbClr val="FF0000"/>
                </a:solidFill>
              </a:rPr>
              <a:t>A</a:t>
            </a:r>
            <a:r>
              <a:rPr lang="en-US" sz="4000" b="1" dirty="0" smtClean="0">
                <a:solidFill>
                  <a:srgbClr val="FF0000"/>
                </a:solidFill>
              </a:rPr>
              <a:t>gainst </a:t>
            </a:r>
            <a:r>
              <a:rPr lang="en-US" sz="4000" b="1" u="sng" dirty="0" smtClean="0">
                <a:solidFill>
                  <a:srgbClr val="FF0000"/>
                </a:solidFill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</a:rPr>
              <a:t>on-</a:t>
            </a:r>
            <a:r>
              <a:rPr lang="en-US" sz="4000" b="1" u="sng" dirty="0" smtClean="0">
                <a:solidFill>
                  <a:srgbClr val="FF0000"/>
                </a:solidFill>
              </a:rPr>
              <a:t>D</a:t>
            </a:r>
            <a:r>
              <a:rPr lang="en-US" sz="4000" b="1" dirty="0" smtClean="0">
                <a:solidFill>
                  <a:srgbClr val="FF0000"/>
                </a:solidFill>
              </a:rPr>
              <a:t>isclosure (STAND) Act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9507"/>
            <a:ext cx="4669262" cy="270382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#MeToo movement has focused on non-disclosure agreements or </a:t>
            </a:r>
            <a:r>
              <a:rPr lang="en-US" sz="2400" b="1" dirty="0" smtClean="0"/>
              <a:t>“secret settlements” </a:t>
            </a:r>
            <a:r>
              <a:rPr lang="en-US" sz="2400" dirty="0" smtClean="0"/>
              <a:t>involving sexual harassment claims.</a:t>
            </a:r>
          </a:p>
          <a:p>
            <a:r>
              <a:rPr lang="en-US" sz="2400" dirty="0" smtClean="0"/>
              <a:t>Critics contend these clauses keep claims secret and allow perpetrators to continue harassing victims.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SB 820 – </a:t>
            </a:r>
            <a:r>
              <a:rPr lang="en-US" sz="3600" b="1" u="sng" dirty="0"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rgbClr val="FF0000"/>
                </a:solidFill>
              </a:rPr>
              <a:t>tand </a:t>
            </a:r>
            <a:r>
              <a:rPr lang="en-US" sz="3600" b="1" u="sng" dirty="0">
                <a:solidFill>
                  <a:srgbClr val="FF0000"/>
                </a:solidFill>
              </a:rPr>
              <a:t>T</a:t>
            </a:r>
            <a:r>
              <a:rPr lang="en-US" sz="3600" b="1" dirty="0">
                <a:solidFill>
                  <a:srgbClr val="FF0000"/>
                </a:solidFill>
              </a:rPr>
              <a:t>ogether </a:t>
            </a:r>
            <a:r>
              <a:rPr lang="en-US" sz="3600" b="1" u="sng" dirty="0">
                <a:solidFill>
                  <a:srgbClr val="FF0000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gainst </a:t>
            </a:r>
            <a:r>
              <a:rPr lang="en-US" sz="3600" b="1" u="sng" dirty="0">
                <a:solidFill>
                  <a:srgbClr val="FF0000"/>
                </a:solidFill>
              </a:rPr>
              <a:t>N</a:t>
            </a:r>
            <a:r>
              <a:rPr lang="en-US" sz="3600" b="1" dirty="0">
                <a:solidFill>
                  <a:srgbClr val="FF0000"/>
                </a:solidFill>
              </a:rPr>
              <a:t>on-</a:t>
            </a:r>
            <a:r>
              <a:rPr lang="en-US" sz="3600" b="1" u="sng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</a:rPr>
              <a:t>isclosure (STAND) 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Prohibits confidentiality or non-disclosure clauses in any settlement agreements involving:</a:t>
            </a:r>
          </a:p>
          <a:p>
            <a:pPr lvl="1"/>
            <a:r>
              <a:rPr lang="en-US" sz="2100" dirty="0"/>
              <a:t>Sexual harassment</a:t>
            </a:r>
          </a:p>
          <a:p>
            <a:pPr lvl="1"/>
            <a:r>
              <a:rPr lang="en-US" sz="2100" dirty="0"/>
              <a:t>Sexual assault</a:t>
            </a:r>
          </a:p>
          <a:p>
            <a:pPr lvl="1"/>
            <a:r>
              <a:rPr lang="en-US" sz="2100" dirty="0"/>
              <a:t>Workplace discrimination based on sex, or failure to prevent an act of such harassment or discrimination, or retaliation.</a:t>
            </a:r>
          </a:p>
          <a:p>
            <a:r>
              <a:rPr lang="en-US" sz="2400" b="1" dirty="0"/>
              <a:t>Applies to more than just “sexual harassment” claims – covers any “workplace discrimination based on sex.”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SB 820 – </a:t>
            </a:r>
            <a:r>
              <a:rPr lang="en-US" sz="3600" b="1" u="sng" dirty="0"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rgbClr val="FF0000"/>
                </a:solidFill>
              </a:rPr>
              <a:t>tand </a:t>
            </a:r>
            <a:r>
              <a:rPr lang="en-US" sz="3600" b="1" u="sng" dirty="0">
                <a:solidFill>
                  <a:srgbClr val="FF0000"/>
                </a:solidFill>
              </a:rPr>
              <a:t>T</a:t>
            </a:r>
            <a:r>
              <a:rPr lang="en-US" sz="3600" b="1" dirty="0">
                <a:solidFill>
                  <a:srgbClr val="FF0000"/>
                </a:solidFill>
              </a:rPr>
              <a:t>ogether </a:t>
            </a:r>
            <a:r>
              <a:rPr lang="en-US" sz="3600" b="1" u="sng" dirty="0">
                <a:solidFill>
                  <a:srgbClr val="FF0000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gainst </a:t>
            </a:r>
            <a:r>
              <a:rPr lang="en-US" sz="3600" b="1" u="sng" dirty="0">
                <a:solidFill>
                  <a:srgbClr val="FF0000"/>
                </a:solidFill>
              </a:rPr>
              <a:t>N</a:t>
            </a:r>
            <a:r>
              <a:rPr lang="en-US" sz="3600" b="1" dirty="0">
                <a:solidFill>
                  <a:srgbClr val="FF0000"/>
                </a:solidFill>
              </a:rPr>
              <a:t>on-</a:t>
            </a:r>
            <a:r>
              <a:rPr lang="en-US" sz="3600" b="1" u="sng" dirty="0">
                <a:solidFill>
                  <a:srgbClr val="FF0000"/>
                </a:solidFill>
              </a:rPr>
              <a:t>D</a:t>
            </a:r>
            <a:r>
              <a:rPr lang="en-US" sz="3600" b="1" dirty="0">
                <a:solidFill>
                  <a:srgbClr val="FF0000"/>
                </a:solidFill>
              </a:rPr>
              <a:t>isclosure (STAND) 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Plaintiff can still ask for confidentiality:</a:t>
            </a:r>
          </a:p>
          <a:p>
            <a:pPr lvl="1"/>
            <a:r>
              <a:rPr lang="en-US" dirty="0"/>
              <a:t>Confidentiality clause that shields identity of claimant (or facts that would reveal identify) may be included at the request of the plaintiff.</a:t>
            </a:r>
          </a:p>
          <a:p>
            <a:r>
              <a:rPr lang="en-US" b="1" dirty="0" smtClean="0"/>
              <a:t>Don’t Show Me The Money: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prohibit a provision that precludes the disclosure of the amount paid in settlement of a claim.</a:t>
            </a:r>
          </a:p>
          <a:p>
            <a:r>
              <a:rPr lang="en-US" b="1" dirty="0"/>
              <a:t>Applies to agreements entered into on or after January 1, 2019.</a:t>
            </a:r>
          </a:p>
          <a:p>
            <a:endParaRPr lang="en-US" b="1" dirty="0" smtClean="0"/>
          </a:p>
          <a:p>
            <a:pPr marL="342900" lvl="1" indent="0"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SB 820 – </a:t>
            </a:r>
            <a:r>
              <a:rPr lang="en-US" sz="4000" b="1" u="sng" dirty="0">
                <a:solidFill>
                  <a:srgbClr val="FF0000"/>
                </a:solidFill>
              </a:rPr>
              <a:t>S</a:t>
            </a:r>
            <a:r>
              <a:rPr lang="en-US" sz="4000" b="1" dirty="0">
                <a:solidFill>
                  <a:srgbClr val="FF0000"/>
                </a:solidFill>
              </a:rPr>
              <a:t>tand </a:t>
            </a:r>
            <a:r>
              <a:rPr lang="en-US" sz="4000" b="1" u="sng" dirty="0">
                <a:solidFill>
                  <a:srgbClr val="FF0000"/>
                </a:solidFill>
              </a:rPr>
              <a:t>T</a:t>
            </a:r>
            <a:r>
              <a:rPr lang="en-US" sz="4000" b="1" dirty="0">
                <a:solidFill>
                  <a:srgbClr val="FF0000"/>
                </a:solidFill>
              </a:rPr>
              <a:t>ogether </a:t>
            </a:r>
            <a:r>
              <a:rPr lang="en-US" sz="4000" b="1" u="sng" dirty="0">
                <a:solidFill>
                  <a:srgbClr val="FF0000"/>
                </a:solidFill>
              </a:rPr>
              <a:t>A</a:t>
            </a:r>
            <a:r>
              <a:rPr lang="en-US" sz="4000" b="1" dirty="0">
                <a:solidFill>
                  <a:srgbClr val="FF0000"/>
                </a:solidFill>
              </a:rPr>
              <a:t>gainst </a:t>
            </a:r>
            <a:r>
              <a:rPr lang="en-US" sz="4000" b="1" u="sng" dirty="0">
                <a:solidFill>
                  <a:srgbClr val="FF0000"/>
                </a:solidFill>
              </a:rPr>
              <a:t>N</a:t>
            </a:r>
            <a:r>
              <a:rPr lang="en-US" sz="4000" b="1" dirty="0">
                <a:solidFill>
                  <a:srgbClr val="FF0000"/>
                </a:solidFill>
              </a:rPr>
              <a:t>on-</a:t>
            </a:r>
            <a:r>
              <a:rPr lang="en-US" sz="4000" b="1" u="sng" dirty="0">
                <a:solidFill>
                  <a:srgbClr val="FF0000"/>
                </a:solidFill>
              </a:rPr>
              <a:t>D</a:t>
            </a:r>
            <a:r>
              <a:rPr lang="en-US" sz="4000" b="1" dirty="0">
                <a:solidFill>
                  <a:srgbClr val="FF0000"/>
                </a:solidFill>
              </a:rPr>
              <a:t>isclosure (STAND) Act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Does not cover “pre-litigation” settlement agreements:</a:t>
            </a:r>
          </a:p>
          <a:p>
            <a:pPr lvl="1"/>
            <a:r>
              <a:rPr lang="en-US" sz="2100" dirty="0"/>
              <a:t>Law applies to covered claims “filed in a civil action or a complaint filed in an administrative action.”</a:t>
            </a:r>
          </a:p>
          <a:p>
            <a:pPr lvl="1"/>
            <a:r>
              <a:rPr lang="en-US" sz="2100" dirty="0"/>
              <a:t>But appears to not apply to settlements reached in the “pre-litigation” phase – such as where a demand letter has been sent but no civil action or administrative claim filed yet</a:t>
            </a:r>
            <a:r>
              <a:rPr lang="en-US" sz="2100" dirty="0" smtClean="0"/>
              <a:t>.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target arrow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7" y="117428"/>
            <a:ext cx="3027962" cy="284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hield protecti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724" y="3256474"/>
            <a:ext cx="2744276" cy="274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1778" y="1541439"/>
            <a:ext cx="6181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9.</a:t>
            </a:r>
            <a:r>
              <a:rPr lang="en-US" sz="3000" b="1" dirty="0"/>
              <a:t> </a:t>
            </a:r>
            <a:r>
              <a:rPr lang="en-US" sz="3000" b="1" dirty="0" smtClean="0"/>
              <a:t>You </a:t>
            </a:r>
            <a:r>
              <a:rPr lang="en-US" sz="3000" b="1" dirty="0"/>
              <a:t>could be named in </a:t>
            </a:r>
            <a:r>
              <a:rPr lang="en-US" sz="3000" b="1" dirty="0" smtClean="0"/>
              <a:t>a lawsuit, held </a:t>
            </a:r>
            <a:r>
              <a:rPr lang="en-US" sz="3000" b="1" dirty="0"/>
              <a:t>liable under the law, and/or </a:t>
            </a:r>
            <a:r>
              <a:rPr lang="en-US" sz="3000" b="1" dirty="0" smtClean="0"/>
              <a:t>be </a:t>
            </a:r>
            <a:r>
              <a:rPr lang="en-US" sz="3000" b="1" dirty="0"/>
              <a:t>held accountable under </a:t>
            </a:r>
            <a:r>
              <a:rPr lang="en-US" sz="3000" b="1" dirty="0" smtClean="0"/>
              <a:t>company </a:t>
            </a:r>
            <a:r>
              <a:rPr lang="en-US" sz="3000" b="1" dirty="0"/>
              <a:t>policy</a:t>
            </a:r>
            <a:endParaRPr lang="en-US" sz="3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46594" y="3684091"/>
            <a:ext cx="6181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10. Taking the recommended steps  we suggest will offer your organization a legal defense</a:t>
            </a:r>
            <a:endParaRPr lang="en-US" sz="3000" b="1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905" y="1713172"/>
            <a:ext cx="648392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LEGAL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 YOU NEED TO KNOW ABOUT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90" y="395090"/>
            <a:ext cx="1664208" cy="1737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1272886"/>
            <a:ext cx="6989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protected class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discrimination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harassment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retaliation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0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0"/>
            <a:ext cx="9144000" cy="13646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“protected class”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2" y="2485161"/>
            <a:ext cx="849283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Groups protected from </a:t>
            </a:r>
            <a:r>
              <a:rPr lang="en-US" sz="2700" b="1" dirty="0">
                <a:solidFill>
                  <a:srgbClr val="C00000"/>
                </a:solidFill>
              </a:rPr>
              <a:t>harassment</a:t>
            </a:r>
            <a:r>
              <a:rPr lang="en-US" sz="2700" b="1" dirty="0"/>
              <a:t> or </a:t>
            </a:r>
            <a:r>
              <a:rPr lang="en-US" sz="2700" b="1" dirty="0">
                <a:solidFill>
                  <a:srgbClr val="C00000"/>
                </a:solidFill>
              </a:rPr>
              <a:t>discrimination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Categories that you can’t take into account when making hiring decisions or you will commit </a:t>
            </a:r>
            <a:r>
              <a:rPr lang="en-US" sz="2700" b="1" dirty="0">
                <a:solidFill>
                  <a:srgbClr val="C00000"/>
                </a:solidFill>
              </a:rPr>
              <a:t>discrimination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If offensive behavior is targeted at an employee because of a protected class, it becomes </a:t>
            </a:r>
            <a:r>
              <a:rPr lang="en-US" sz="2700" b="1" dirty="0">
                <a:solidFill>
                  <a:srgbClr val="C00000"/>
                </a:solidFill>
              </a:rPr>
              <a:t>harassment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0"/>
            <a:ext cx="9144000" cy="13646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95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 protected classes?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0109" y="2318904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FEDERAL LAW includes…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Race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Color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Religion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National origin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Gender/sex (</a:t>
            </a:r>
            <a:r>
              <a:rPr lang="en-US" b="1" i="1" dirty="0"/>
              <a:t>includes pregnancy</a:t>
            </a:r>
            <a:r>
              <a:rPr lang="en-US" b="1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Age (</a:t>
            </a:r>
            <a:r>
              <a:rPr lang="en-US" b="1" i="1" dirty="0"/>
              <a:t>if 40 or above</a:t>
            </a:r>
            <a:r>
              <a:rPr lang="en-US" b="1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Disability (</a:t>
            </a:r>
            <a:r>
              <a:rPr lang="en-US" b="1" i="1" dirty="0"/>
              <a:t>mental/physical</a:t>
            </a:r>
            <a:r>
              <a:rPr lang="en-US" b="1" dirty="0"/>
              <a:t>)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Veteran status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b="1" dirty="0"/>
              <a:t>Family leave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0554" y="2311872"/>
            <a:ext cx="439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STATE/LOCAL LAW adds others such as…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0553" y="2607514"/>
            <a:ext cx="40074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Sexual orientation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Gender identity/transgender status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Marital status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Age </a:t>
            </a:r>
            <a:endParaRPr lang="en-US" b="1" dirty="0" smtClean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Genetic information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Citizenship status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Injured </a:t>
            </a:r>
            <a:r>
              <a:rPr lang="en-US" b="1" dirty="0"/>
              <a:t>workers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Domestic </a:t>
            </a:r>
            <a:r>
              <a:rPr lang="en-US" b="1" dirty="0"/>
              <a:t>violence leave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Crime victims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Expunged juvenile records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/>
              <a:t>Lawful off-duty </a:t>
            </a:r>
            <a:r>
              <a:rPr lang="en-US" b="1" dirty="0" smtClean="0"/>
              <a:t>activities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b="1" dirty="0" smtClean="0"/>
              <a:t>Etc.</a:t>
            </a:r>
            <a:endParaRPr lang="en-US" b="1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1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pTal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04" y="5170182"/>
            <a:ext cx="1031992" cy="1079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797" y="3220190"/>
            <a:ext cx="7586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5-Step Plan To Avoid Harassment &amp; Discrimination Claims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No background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t="9453" r="31474" b="16209"/>
          <a:stretch/>
        </p:blipFill>
        <p:spPr>
          <a:xfrm>
            <a:off x="1017055" y="327673"/>
            <a:ext cx="2235200" cy="2576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18111"/>
            <a:ext cx="9158111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California Craft Brewers Association | www.CaliforniaCraftBeer.com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3" y="4261556"/>
            <a:ext cx="75861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00" dirty="0" smtClean="0"/>
          </a:p>
          <a:p>
            <a:pPr algn="ctr"/>
            <a:r>
              <a:rPr lang="en-US" sz="2600" dirty="0" smtClean="0"/>
              <a:t>Amy L. Lessa, Esq.</a:t>
            </a:r>
            <a:endParaRPr lang="en-US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05" y="709241"/>
            <a:ext cx="1677883" cy="19569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1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0"/>
            <a:ext cx="9144000" cy="13646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“discrimination”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8147" y="2259529"/>
            <a:ext cx="8492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Making an </a:t>
            </a:r>
            <a:r>
              <a:rPr lang="en-US" sz="3000" b="1" i="1" dirty="0">
                <a:solidFill>
                  <a:srgbClr val="FF0000"/>
                </a:solidFill>
              </a:rPr>
              <a:t>employment decision</a:t>
            </a:r>
            <a:r>
              <a:rPr lang="en-US" sz="3000" b="1" dirty="0"/>
              <a:t> based on an employee or applicant’s protected </a:t>
            </a:r>
            <a:r>
              <a:rPr lang="en-US" sz="3000" b="1" dirty="0" smtClean="0"/>
              <a:t>status</a:t>
            </a:r>
            <a:endParaRPr lang="en-US" sz="3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4346" y="3289712"/>
            <a:ext cx="250074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Hiring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Firing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Compensation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Assignments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Transfers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321627" y="3289712"/>
            <a:ext cx="250074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Promotion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Demotion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Layoff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Evaluations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Discipline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5822374" y="3270910"/>
            <a:ext cx="2777837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Training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Benefits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Resources</a:t>
            </a:r>
          </a:p>
          <a:p>
            <a:pPr marL="214313" indent="-214313">
              <a:buFont typeface="Calibri" panose="020F0502020204030204" pitchFamily="34" charset="0"/>
              <a:buChar char="&gt;"/>
            </a:pPr>
            <a:r>
              <a:rPr lang="en-US" sz="2700" b="1" dirty="0"/>
              <a:t>Other terms and conditions…</a:t>
            </a:r>
          </a:p>
          <a:p>
            <a:endParaRPr lang="en-US" sz="1350" dirty="0"/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en-US" sz="1350" dirty="0"/>
          </a:p>
          <a:p>
            <a:endParaRPr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2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18" y="1233879"/>
            <a:ext cx="802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So what </a:t>
            </a:r>
            <a:r>
              <a:rPr lang="en-US" sz="3600" b="1" i="1" dirty="0">
                <a:solidFill>
                  <a:srgbClr val="C00000"/>
                </a:solidFill>
              </a:rPr>
              <a:t>can</a:t>
            </a:r>
            <a:r>
              <a:rPr lang="en-US" sz="3600" b="1" dirty="0">
                <a:solidFill>
                  <a:srgbClr val="C00000"/>
                </a:solidFill>
              </a:rPr>
              <a:t> you take into consideration?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3347" y="1972543"/>
            <a:ext cx="3920837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Skills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Experience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Performance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Education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Seniority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3366654" y="1972542"/>
            <a:ext cx="41425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Merit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Quantity/Quality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Training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Geographic location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Etc.</a:t>
            </a:r>
          </a:p>
        </p:txBody>
      </p:sp>
      <p:pic>
        <p:nvPicPr>
          <p:cNvPr id="1026" name="Picture 2" descr="Thinking Face on Apple iOS 11.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656" y="1972542"/>
            <a:ext cx="1439465" cy="14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3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0"/>
            <a:ext cx="9144000" cy="13646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“harassment”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583" y="2371170"/>
            <a:ext cx="8492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Offensive, intimidating, or hostile behavior related to any of the protected characteristics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Unreasonably interferes with work performance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Objectively offensive behavior (to a reasonable person) that subjectively offends the victim (offensive to that specific employee)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07" y="931678"/>
            <a:ext cx="6475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</a:rPr>
              <a:t>Harassment can come in many forms…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003" y="1528367"/>
            <a:ext cx="608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QUID PRO QUO BEHAVIOR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416" y="2349289"/>
            <a:ext cx="618017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“this for that”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Offer of job benefit in exchange for sexual favors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/>
              <a:t>Threat of job detriment if victim does not go along with request</a:t>
            </a:r>
          </a:p>
        </p:txBody>
      </p:sp>
      <p:sp>
        <p:nvSpPr>
          <p:cNvPr id="7" name="Left Arrow 6"/>
          <p:cNvSpPr/>
          <p:nvPr/>
        </p:nvSpPr>
        <p:spPr>
          <a:xfrm rot="2162674">
            <a:off x="6826103" y="2977562"/>
            <a:ext cx="1435395" cy="980853"/>
          </a:xfrm>
          <a:prstGeom prst="lef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/>
          <p:cNvSpPr/>
          <p:nvPr/>
        </p:nvSpPr>
        <p:spPr>
          <a:xfrm rot="13034426">
            <a:off x="7407173" y="3672494"/>
            <a:ext cx="1435395" cy="980853"/>
          </a:xfrm>
          <a:prstGeom prst="leftArrow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07" y="931678"/>
            <a:ext cx="6475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</a:rPr>
              <a:t>Harassment can come in many forms…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003" y="1528367"/>
            <a:ext cx="608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Hostile Work Environment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345587"/>
            <a:ext cx="79880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Unwelcome </a:t>
            </a:r>
            <a:r>
              <a:rPr lang="en-US" sz="2800" dirty="0"/>
              <a:t>behavior;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Offensive to the reasonable man or woman;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Severe or pervasive; and</a:t>
            </a:r>
          </a:p>
          <a:p>
            <a:pPr lvl="1">
              <a:buClr>
                <a:srgbClr val="CC0000"/>
              </a:buClr>
              <a:buFont typeface="Wingdings" pitchFamily="2" charset="2"/>
              <a:buChar char="§"/>
              <a:defRPr/>
            </a:pPr>
            <a:r>
              <a:rPr lang="en-US" sz="2800" dirty="0"/>
              <a:t>Alters working conditions to create an abusive working environment.</a:t>
            </a:r>
          </a:p>
        </p:txBody>
      </p:sp>
      <p:sp>
        <p:nvSpPr>
          <p:cNvPr id="7" name="Left Arrow 6"/>
          <p:cNvSpPr/>
          <p:nvPr/>
        </p:nvSpPr>
        <p:spPr>
          <a:xfrm rot="2162674">
            <a:off x="6539256" y="4350416"/>
            <a:ext cx="1435395" cy="980853"/>
          </a:xfrm>
          <a:prstGeom prst="lef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/>
          <p:cNvSpPr/>
          <p:nvPr/>
        </p:nvSpPr>
        <p:spPr>
          <a:xfrm rot="13034426">
            <a:off x="6770039" y="5423656"/>
            <a:ext cx="1435395" cy="980853"/>
          </a:xfrm>
          <a:prstGeom prst="leftArrow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07" y="931678"/>
            <a:ext cx="6475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</a:rPr>
              <a:t>Harassment can come in many forms…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1003" y="1528367"/>
            <a:ext cx="608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Hostile Work Environment</a:t>
            </a:r>
            <a:endParaRPr lang="en-US" sz="36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88416" y="2349289"/>
            <a:ext cx="61801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 smtClean="0"/>
              <a:t>Verbal Behavior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 smtClean="0"/>
              <a:t>Physical Behavior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300" b="1" dirty="0" smtClean="0"/>
              <a:t>Visual Behavior</a:t>
            </a:r>
            <a:endParaRPr lang="en-US" sz="3300" b="1" dirty="0"/>
          </a:p>
        </p:txBody>
      </p:sp>
      <p:sp>
        <p:nvSpPr>
          <p:cNvPr id="7" name="Left Arrow 6"/>
          <p:cNvSpPr/>
          <p:nvPr/>
        </p:nvSpPr>
        <p:spPr>
          <a:xfrm rot="2162674">
            <a:off x="6826103" y="2977562"/>
            <a:ext cx="1435395" cy="980853"/>
          </a:xfrm>
          <a:prstGeom prst="leftArrow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Left Arrow 8"/>
          <p:cNvSpPr/>
          <p:nvPr/>
        </p:nvSpPr>
        <p:spPr>
          <a:xfrm rot="13034426">
            <a:off x="7407173" y="3672494"/>
            <a:ext cx="1435395" cy="980853"/>
          </a:xfrm>
          <a:prstGeom prst="leftArrow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0"/>
            <a:ext cx="9144000" cy="136467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“retaliation”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583" y="2540980"/>
            <a:ext cx="849283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Adverse employment action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Taken against an employee who has made a complaint, opposed an unlawful practice, or participated in protected activity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With a motive connecting the two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9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938" y="1160279"/>
            <a:ext cx="5063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51" y="2499998"/>
            <a:ext cx="82949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/>
              <a:t>You cannot allow your managers to treat workers in an unprofessional manner just because they aren’t motivated by protected class status or retaliatory intent (i.e., “bullying” conduct)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/>
              <a:t>“Equal Opportunity Jerk” defense is not pleasant!</a:t>
            </a:r>
          </a:p>
        </p:txBody>
      </p:sp>
      <p:pic>
        <p:nvPicPr>
          <p:cNvPr id="2052" name="Picture 4" descr="Image result for warning symbo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65" y="1124158"/>
            <a:ext cx="1270868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warning symbol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98" y="1124158"/>
            <a:ext cx="1270868" cy="127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938" y="1160279"/>
            <a:ext cx="50637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51" y="2645471"/>
            <a:ext cx="8585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3000" b="1" dirty="0"/>
              <a:t>Just because an employee’s conduct does not rise to the legal level of “harassment,” “discrimination,” or “retaliation” does not mean you cannot discipline them for unprofessional conduct</a:t>
            </a:r>
          </a:p>
        </p:txBody>
      </p:sp>
      <p:pic>
        <p:nvPicPr>
          <p:cNvPr id="1026" name="Picture 2" descr="Image result for attention symbo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7" y="1047675"/>
            <a:ext cx="1437020" cy="11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attention symbol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036" y="1047675"/>
            <a:ext cx="1437020" cy="11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205" y="1475117"/>
            <a:ext cx="6548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5-STEP PLAN TO AVOID CLAIMS</a:t>
            </a:r>
          </a:p>
        </p:txBody>
      </p:sp>
      <p:pic>
        <p:nvPicPr>
          <p:cNvPr id="3" name="Picture 2" descr="Image result for pay equity silhouett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108" y="3309248"/>
            <a:ext cx="3474720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3" y="1078923"/>
            <a:ext cx="8451273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Today’s </a:t>
            </a:r>
            <a:r>
              <a:rPr lang="en-US" sz="3000" b="1" dirty="0">
                <a:solidFill>
                  <a:srgbClr val="C00000"/>
                </a:solidFill>
              </a:rPr>
              <a:t>Agenda:</a:t>
            </a:r>
          </a:p>
          <a:p>
            <a:pPr marL="257175" indent="-257175">
              <a:buAutoNum type="arabicPeriod"/>
            </a:pPr>
            <a:r>
              <a:rPr lang="en-US" sz="3000" b="1" dirty="0"/>
              <a:t> Why Do This? </a:t>
            </a:r>
            <a:r>
              <a:rPr lang="en-US" sz="3000" b="1" dirty="0" smtClean="0"/>
              <a:t>Top Ten Reasons</a:t>
            </a:r>
            <a:endParaRPr lang="en-US" sz="3000" b="1" dirty="0"/>
          </a:p>
          <a:p>
            <a:pPr marL="257175" indent="-257175">
              <a:buAutoNum type="arabicPeriod"/>
            </a:pPr>
            <a:r>
              <a:rPr lang="en-US" sz="3000" b="1" dirty="0"/>
              <a:t> Getting On The Same Page – </a:t>
            </a:r>
            <a:endParaRPr lang="en-US" sz="3000" b="1" dirty="0" smtClean="0"/>
          </a:p>
          <a:p>
            <a:r>
              <a:rPr lang="en-US" sz="3000" b="1" dirty="0"/>
              <a:t> </a:t>
            </a:r>
            <a:r>
              <a:rPr lang="en-US" sz="3000" b="1" dirty="0" smtClean="0"/>
              <a:t>    Legal </a:t>
            </a:r>
            <a:r>
              <a:rPr lang="en-US" sz="3000" b="1" dirty="0"/>
              <a:t>Definitions of:</a:t>
            </a:r>
          </a:p>
          <a:p>
            <a:pPr marL="1457325" lvl="3" indent="-428625">
              <a:buFont typeface="Arial" panose="020B0604020202020204" pitchFamily="34" charset="0"/>
              <a:buChar char="•"/>
            </a:pPr>
            <a:r>
              <a:rPr lang="en-US" sz="3000" b="1" i="1" dirty="0"/>
              <a:t>Protected Class</a:t>
            </a:r>
          </a:p>
          <a:p>
            <a:pPr marL="1457325" lvl="3" indent="-428625">
              <a:buFont typeface="Arial" panose="020B0604020202020204" pitchFamily="34" charset="0"/>
              <a:buChar char="•"/>
            </a:pPr>
            <a:r>
              <a:rPr lang="en-US" sz="3000" b="1" i="1" dirty="0"/>
              <a:t>Discrimination</a:t>
            </a:r>
          </a:p>
          <a:p>
            <a:pPr marL="1457325" lvl="3" indent="-428625">
              <a:buFont typeface="Arial" panose="020B0604020202020204" pitchFamily="34" charset="0"/>
              <a:buChar char="•"/>
            </a:pPr>
            <a:r>
              <a:rPr lang="en-US" sz="3000" b="1" i="1" dirty="0"/>
              <a:t>Harassment</a:t>
            </a:r>
          </a:p>
          <a:p>
            <a:pPr marL="1457325" lvl="3" indent="-428625">
              <a:buFont typeface="Arial" panose="020B0604020202020204" pitchFamily="34" charset="0"/>
              <a:buChar char="•"/>
            </a:pPr>
            <a:r>
              <a:rPr lang="en-US" sz="3000" b="1" i="1" dirty="0"/>
              <a:t>Retaliation</a:t>
            </a:r>
          </a:p>
          <a:p>
            <a:r>
              <a:rPr lang="en-US" sz="3000" b="1" dirty="0"/>
              <a:t>3. </a:t>
            </a:r>
            <a:r>
              <a:rPr lang="en-US" sz="3000" b="1" dirty="0">
                <a:solidFill>
                  <a:srgbClr val="C00000"/>
                </a:solidFill>
              </a:rPr>
              <a:t>Five-Step Plan </a:t>
            </a:r>
            <a:r>
              <a:rPr lang="en-US" sz="3000" b="1" dirty="0"/>
              <a:t>To Avoid </a:t>
            </a:r>
            <a:r>
              <a:rPr lang="en-US" sz="3000" b="1" dirty="0" smtClean="0"/>
              <a:t>Claims</a:t>
            </a:r>
          </a:p>
          <a:p>
            <a:r>
              <a:rPr lang="en-US" sz="3000" b="1" dirty="0" smtClean="0"/>
              <a:t>4. What Next?</a:t>
            </a:r>
            <a:endParaRPr lang="en-US" sz="3000" b="1" dirty="0"/>
          </a:p>
          <a:p>
            <a:endParaRPr lang="en-US" sz="1350" dirty="0"/>
          </a:p>
        </p:txBody>
      </p:sp>
      <p:pic>
        <p:nvPicPr>
          <p:cNvPr id="1026" name="Picture 2" descr="Image result for list clipart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52" y="2748396"/>
            <a:ext cx="2831863" cy="276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239" y="176300"/>
            <a:ext cx="1664208" cy="1737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8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5 step pl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" b="2417"/>
          <a:stretch/>
        </p:blipFill>
        <p:spPr bwMode="auto">
          <a:xfrm>
            <a:off x="0" y="857251"/>
            <a:ext cx="9144000" cy="52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024785">
            <a:off x="-320872" y="1906356"/>
            <a:ext cx="2992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Up-to-date policies</a:t>
            </a:r>
          </a:p>
        </p:txBody>
      </p:sp>
      <p:sp>
        <p:nvSpPr>
          <p:cNvPr id="6" name="TextBox 5"/>
          <p:cNvSpPr txBox="1"/>
          <p:nvPr/>
        </p:nvSpPr>
        <p:spPr>
          <a:xfrm rot="19020000">
            <a:off x="1181854" y="1930795"/>
            <a:ext cx="2992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Dissemination</a:t>
            </a:r>
          </a:p>
        </p:txBody>
      </p:sp>
      <p:sp>
        <p:nvSpPr>
          <p:cNvPr id="7" name="TextBox 6"/>
          <p:cNvSpPr txBox="1"/>
          <p:nvPr/>
        </p:nvSpPr>
        <p:spPr>
          <a:xfrm rot="19020000">
            <a:off x="2858508" y="1839730"/>
            <a:ext cx="3327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Training for managers</a:t>
            </a:r>
          </a:p>
        </p:txBody>
      </p:sp>
      <p:sp>
        <p:nvSpPr>
          <p:cNvPr id="8" name="TextBox 7"/>
          <p:cNvSpPr txBox="1"/>
          <p:nvPr/>
        </p:nvSpPr>
        <p:spPr>
          <a:xfrm rot="19020000">
            <a:off x="4817274" y="1875991"/>
            <a:ext cx="3153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Prompt investigation</a:t>
            </a:r>
          </a:p>
        </p:txBody>
      </p:sp>
      <p:sp>
        <p:nvSpPr>
          <p:cNvPr id="9" name="TextBox 8"/>
          <p:cNvSpPr txBox="1"/>
          <p:nvPr/>
        </p:nvSpPr>
        <p:spPr>
          <a:xfrm rot="19020000">
            <a:off x="6748299" y="1798043"/>
            <a:ext cx="29925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</a:rPr>
              <a:t>Enforcement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notebook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857250"/>
            <a:ext cx="9144000" cy="13646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Make sure your policies match modern standards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691" y="2528610"/>
            <a:ext cx="8492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</a:rPr>
              <a:t>“Zero tolerance”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Include definitions of key terms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Include examples of unprofessional conduct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Reporting policy that encourages complaints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Include several avenues for complaints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Guarantee no retaliation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4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0"/>
            <a:ext cx="9144000" cy="136467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Disseminate your policies in a thoughtful manner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964" y="2311978"/>
            <a:ext cx="8492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Distributing it at time of hire is just the start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HR representative should describe policy at hire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Make it available online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Periodically provide standalone copies to all (preferably from high-ranking executive)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Receive and retain </a:t>
            </a:r>
            <a:r>
              <a:rPr lang="en-US" sz="3000" b="1" dirty="0" smtClean="0"/>
              <a:t>acknowledgements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 smtClean="0"/>
              <a:t>Update policy on regular basis and </a:t>
            </a:r>
          </a:p>
          <a:p>
            <a:r>
              <a:rPr lang="en-US" sz="3000" b="1" dirty="0" smtClean="0"/>
              <a:t>      redistribute</a:t>
            </a:r>
            <a:endParaRPr lang="en-US" sz="3000" b="1" dirty="0"/>
          </a:p>
        </p:txBody>
      </p:sp>
      <p:pic>
        <p:nvPicPr>
          <p:cNvPr id="9222" name="Picture 6" descr="Network-Wifi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3" y="4147597"/>
            <a:ext cx="1543700" cy="15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1"/>
            <a:ext cx="9144000" cy="101275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Train your managers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195" y="2032873"/>
            <a:ext cx="9104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</a:rPr>
              <a:t>Misconduct by managers could mean automatic liability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 smtClean="0"/>
              <a:t>Strict liability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 smtClean="0"/>
              <a:t>Managers </a:t>
            </a:r>
            <a:r>
              <a:rPr lang="en-US" sz="3000" b="1" dirty="0"/>
              <a:t>shouldn’t ignore conduct they think is “welcomed” or “voluntary”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No room in your company to allow extra leeway to certain employees, whatever the reason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3000" b="1" i="1" dirty="0"/>
              <a:t>“that’s just Harvey being Harvey!”</a:t>
            </a: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3000" b="1" i="1" dirty="0"/>
              <a:t>“he likes to give hugs but he’s harmless”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1"/>
            <a:ext cx="9144000" cy="123603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Promptly investigate any issues raised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016" y="2308596"/>
            <a:ext cx="91042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Need to take </a:t>
            </a:r>
            <a:r>
              <a:rPr lang="en-US" sz="3000" b="1" dirty="0">
                <a:solidFill>
                  <a:srgbClr val="C00000"/>
                </a:solidFill>
              </a:rPr>
              <a:t>immediate</a:t>
            </a:r>
            <a:r>
              <a:rPr lang="en-US" sz="3000" b="1" dirty="0"/>
              <a:t> action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Delays could send the wrong signal, and could be exploited in a subsequent legal proceeding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HR representatives should take the lead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No cookie-cutter template, but here are some best practices…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5652" y="353683"/>
            <a:ext cx="80222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b="1" dirty="0" smtClean="0"/>
          </a:p>
          <a:p>
            <a:r>
              <a:rPr lang="en-US" sz="2700" b="1" dirty="0" smtClean="0">
                <a:solidFill>
                  <a:srgbClr val="FF0000"/>
                </a:solidFill>
              </a:rPr>
              <a:t>  </a:t>
            </a:r>
            <a:r>
              <a:rPr lang="en-US" sz="2700" b="1" u="sng" dirty="0" smtClean="0">
                <a:solidFill>
                  <a:srgbClr val="FF0000"/>
                </a:solidFill>
              </a:rPr>
              <a:t>Investigation Steps</a:t>
            </a:r>
            <a:r>
              <a:rPr lang="en-US" sz="2700" b="1" dirty="0" smtClean="0">
                <a:solidFill>
                  <a:srgbClr val="FF0000"/>
                </a:solidFill>
              </a:rPr>
              <a:t>:</a:t>
            </a:r>
          </a:p>
          <a:p>
            <a:endParaRPr lang="en-US" sz="2400" b="1" u="sng" dirty="0">
              <a:solidFill>
                <a:srgbClr val="FF000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 smtClean="0"/>
              <a:t>Try </a:t>
            </a:r>
            <a:r>
              <a:rPr lang="en-US" sz="2700" b="1" dirty="0"/>
              <a:t>to obtain a written report from victim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All relevant witnesses should be interviewed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Obtain all evidence (emails, texts, documents, etc.) before concluding the investigation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Take detailed notes, and be prepared for them to be an exhibit to a lawsuit one day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Take reasonable steps to separate accused from victim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/>
              <a:t>Don’t ignore older complaints that </a:t>
            </a:r>
            <a:r>
              <a:rPr lang="en-US" sz="2700" b="1" dirty="0" smtClean="0"/>
              <a:t>arise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700" b="1" dirty="0" smtClean="0"/>
              <a:t>Take appropriate corrective action</a:t>
            </a:r>
            <a:endParaRPr lang="en-US" sz="2700" b="1" dirty="0"/>
          </a:p>
        </p:txBody>
      </p:sp>
      <p:sp>
        <p:nvSpPr>
          <p:cNvPr id="4" name="Rectangle 3"/>
          <p:cNvSpPr/>
          <p:nvPr/>
        </p:nvSpPr>
        <p:spPr>
          <a:xfrm>
            <a:off x="0" y="857250"/>
            <a:ext cx="1347677" cy="519932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AutoShape 4" descr="Image result for white check mark pn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246" name="Picture 6" descr="Image result for white check mark 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05"/>
          <a:stretch/>
        </p:blipFill>
        <p:spPr bwMode="auto">
          <a:xfrm>
            <a:off x="1" y="977504"/>
            <a:ext cx="1355651" cy="17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white check mark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5" y="3755062"/>
            <a:ext cx="1169432" cy="11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white check mark 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15"/>
          <a:stretch/>
        </p:blipFill>
        <p:spPr bwMode="auto">
          <a:xfrm>
            <a:off x="116682" y="2383463"/>
            <a:ext cx="1238970" cy="144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white check mark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2" y="4966399"/>
            <a:ext cx="817948" cy="7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mage result for white check mark 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 r="35606" b="-5600"/>
          <a:stretch/>
        </p:blipFill>
        <p:spPr bwMode="auto">
          <a:xfrm>
            <a:off x="1" y="849275"/>
            <a:ext cx="1355651" cy="78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57251"/>
            <a:ext cx="9144000" cy="9409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5: Consistently enforce policy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2066" y="1798233"/>
            <a:ext cx="910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Take action sufficient to ensure the behavior is not reasonably likely to occur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941" y="2739214"/>
            <a:ext cx="414669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1525" lvl="1" indent="-428625">
              <a:buFont typeface="Wingdings" panose="05000000000000000000" pitchFamily="2" charset="2"/>
              <a:buChar char="ü"/>
            </a:pPr>
            <a:r>
              <a:rPr lang="en-US" sz="2700" b="1" dirty="0"/>
              <a:t>Verbal warning</a:t>
            </a:r>
          </a:p>
          <a:p>
            <a:pPr marL="771525" lvl="1" indent="-428625">
              <a:buFont typeface="Wingdings" panose="05000000000000000000" pitchFamily="2" charset="2"/>
              <a:buChar char="ü"/>
            </a:pPr>
            <a:r>
              <a:rPr lang="en-US" sz="2700" b="1" dirty="0"/>
              <a:t>Written warning</a:t>
            </a:r>
          </a:p>
          <a:p>
            <a:pPr marL="771525" lvl="1" indent="-428625">
              <a:buFont typeface="Wingdings" panose="05000000000000000000" pitchFamily="2" charset="2"/>
              <a:buChar char="ü"/>
            </a:pPr>
            <a:r>
              <a:rPr lang="en-US" sz="2700" b="1" dirty="0"/>
              <a:t>Professionalism training</a:t>
            </a:r>
          </a:p>
          <a:p>
            <a:endParaRPr lang="en-US" sz="1350" dirty="0"/>
          </a:p>
        </p:txBody>
      </p:sp>
      <p:sp>
        <p:nvSpPr>
          <p:cNvPr id="5" name="TextBox 4"/>
          <p:cNvSpPr txBox="1"/>
          <p:nvPr/>
        </p:nvSpPr>
        <p:spPr>
          <a:xfrm>
            <a:off x="3753293" y="2727017"/>
            <a:ext cx="4146698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1525" lvl="1" indent="-428625">
              <a:buFont typeface="Wingdings" panose="05000000000000000000" pitchFamily="2" charset="2"/>
              <a:buChar char="ü"/>
            </a:pPr>
            <a:r>
              <a:rPr lang="en-US" sz="2700" b="1" dirty="0"/>
              <a:t>Performance plan</a:t>
            </a:r>
          </a:p>
          <a:p>
            <a:pPr marL="771525" lvl="1" indent="-428625">
              <a:buFont typeface="Wingdings" panose="05000000000000000000" pitchFamily="2" charset="2"/>
              <a:buChar char="ü"/>
            </a:pPr>
            <a:r>
              <a:rPr lang="en-US" sz="2700" b="1" dirty="0"/>
              <a:t>Suspension</a:t>
            </a:r>
          </a:p>
          <a:p>
            <a:pPr marL="771525" lvl="1" indent="-428625">
              <a:buFont typeface="Wingdings" panose="05000000000000000000" pitchFamily="2" charset="2"/>
              <a:buChar char="ü"/>
            </a:pPr>
            <a:r>
              <a:rPr lang="en-US" sz="2700" b="1" dirty="0"/>
              <a:t>Demotion</a:t>
            </a:r>
          </a:p>
          <a:p>
            <a:pPr marL="771525" lvl="1" indent="-428625">
              <a:buFont typeface="Wingdings" panose="05000000000000000000" pitchFamily="2" charset="2"/>
              <a:buChar char="ü"/>
            </a:pPr>
            <a:r>
              <a:rPr lang="en-US" sz="2700" b="1" dirty="0"/>
              <a:t>Termination</a:t>
            </a:r>
          </a:p>
          <a:p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62066" y="4416499"/>
            <a:ext cx="9104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3000" b="1" dirty="0"/>
              <a:t>Do not go easy on high-performing or high-ranking employees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4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478" y="2053076"/>
            <a:ext cx="3552179" cy="253878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What </a:t>
            </a:r>
            <a:r>
              <a:rPr lang="en-US" b="1" dirty="0" smtClean="0">
                <a:solidFill>
                  <a:srgbClr val="C00000"/>
                </a:solidFill>
              </a:rPr>
              <a:t>Should I Do With All Of This Information?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83" y="1512718"/>
            <a:ext cx="2752725" cy="36195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779" y="584879"/>
            <a:ext cx="8793772" cy="78867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What do </a:t>
            </a: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en-US" b="1" dirty="0">
                <a:solidFill>
                  <a:srgbClr val="C00000"/>
                </a:solidFill>
              </a:rPr>
              <a:t>do with all </a:t>
            </a:r>
            <a:r>
              <a:rPr lang="en-US" b="1" dirty="0" smtClean="0">
                <a:solidFill>
                  <a:srgbClr val="C00000"/>
                </a:solidFill>
              </a:rPr>
              <a:t>of this</a:t>
            </a:r>
            <a:r>
              <a:rPr lang="en-US" b="1" dirty="0">
                <a:solidFill>
                  <a:srgbClr val="C00000"/>
                </a:solidFill>
              </a:rPr>
              <a:t>?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/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624" y="1543051"/>
            <a:ext cx="7870054" cy="398163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b="1" i="1" dirty="0" smtClean="0"/>
              <a:t>The Obvious – You are Ready!</a:t>
            </a:r>
          </a:p>
          <a:p>
            <a:pPr marL="0" indent="0">
              <a:buNone/>
            </a:pPr>
            <a:endParaRPr lang="en-US" sz="800" dirty="0" smtClean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 smtClean="0"/>
              <a:t>Discrimination Posting Requirements: state and federal posters.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 smtClean="0"/>
              <a:t>Nondiscriminatory Hiring Practices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 smtClean="0"/>
              <a:t>Fair complaint and investigation procedures, including protecting against retaliation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/>
              <a:t>Unbiased personnel decisions/actions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 smtClean="0"/>
              <a:t>Updated and fair </a:t>
            </a:r>
            <a:r>
              <a:rPr lang="en-US" sz="5100" dirty="0"/>
              <a:t>policies that are applied </a:t>
            </a:r>
            <a:r>
              <a:rPr lang="en-US" sz="5100" dirty="0" smtClean="0"/>
              <a:t>uniformly – zero tolerance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 smtClean="0"/>
              <a:t>Solid and compliant training</a:t>
            </a:r>
            <a:endParaRPr lang="en-US" sz="51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900" dirty="0"/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5100" dirty="0"/>
              <a:t>Equal pay, for equal work</a:t>
            </a:r>
          </a:p>
          <a:p>
            <a:endParaRPr lang="en-US" dirty="0" smtClean="0"/>
          </a:p>
          <a:p>
            <a:pPr>
              <a:buNone/>
            </a:pPr>
            <a:endParaRPr lang="en-US" sz="9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06" y="465114"/>
            <a:ext cx="8750869" cy="857250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What do I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>
                <a:solidFill>
                  <a:srgbClr val="C00000"/>
                </a:solidFill>
              </a:rPr>
              <a:t>do with all of this?</a:t>
            </a:r>
            <a:br>
              <a:rPr lang="en-US" sz="3000" b="1" dirty="0">
                <a:solidFill>
                  <a:srgbClr val="C00000"/>
                </a:solidFill>
              </a:rPr>
            </a:br>
            <a:r>
              <a:rPr lang="en-US" sz="2700" b="1" i="1" dirty="0" smtClean="0"/>
              <a:t>For </a:t>
            </a:r>
            <a:r>
              <a:rPr lang="en-US" sz="2700" b="1" i="1" dirty="0"/>
              <a:t>Harassment, Discrimination, Retaliation</a:t>
            </a:r>
            <a:endParaRPr lang="en-US" altLang="en-US" sz="2700" i="1" dirty="0">
              <a:solidFill>
                <a:srgbClr val="E4412B"/>
              </a:solidFill>
              <a:latin typeface="Berlin Sans FB" panose="020E0602020502020306" pitchFamily="34" charset="0"/>
            </a:endParaRP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735255" y="1604440"/>
            <a:ext cx="7845641" cy="3530812"/>
          </a:xfrm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000" b="1" u="sng" dirty="0"/>
              <a:t>Key Tips from </a:t>
            </a:r>
            <a:r>
              <a:rPr lang="en-US" sz="2000" b="1" u="sng" dirty="0" smtClean="0"/>
              <a:t>Weinstein:</a:t>
            </a:r>
          </a:p>
          <a:p>
            <a:r>
              <a:rPr lang="en-US" sz="2000" dirty="0" smtClean="0">
                <a:cs typeface="Tahoma" pitchFamily="34" charset="0"/>
              </a:rPr>
              <a:t>Don’t </a:t>
            </a:r>
            <a:r>
              <a:rPr lang="en-US" sz="2000" dirty="0">
                <a:cs typeface="Tahoma" pitchFamily="34" charset="0"/>
              </a:rPr>
              <a:t>hold high performers to a different </a:t>
            </a:r>
            <a:r>
              <a:rPr lang="en-US" sz="2000" dirty="0" smtClean="0">
                <a:cs typeface="Tahoma" pitchFamily="34" charset="0"/>
              </a:rPr>
              <a:t>standard and don’t allow your managers to either.</a:t>
            </a:r>
          </a:p>
          <a:p>
            <a:pPr>
              <a:defRPr/>
            </a:pPr>
            <a:r>
              <a:rPr lang="en-US" sz="2000" dirty="0"/>
              <a:t>Act </a:t>
            </a:r>
            <a:r>
              <a:rPr lang="en-US" sz="2000" b="1" i="1" dirty="0"/>
              <a:t>quick</a:t>
            </a:r>
            <a:r>
              <a:rPr lang="en-US" sz="2000" dirty="0"/>
              <a:t> and be thorough. Delays send the wrong signal, and could be exploited in a legal </a:t>
            </a:r>
            <a:r>
              <a:rPr lang="en-US" sz="2000" dirty="0" smtClean="0"/>
              <a:t>proceeding.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Remember, no matter how far outside the scope of employment the behavior is, the company </a:t>
            </a:r>
            <a:r>
              <a:rPr lang="en-US" sz="2000" dirty="0" smtClean="0"/>
              <a:t>can still be </a:t>
            </a:r>
            <a:r>
              <a:rPr lang="en-US" sz="2000" dirty="0"/>
              <a:t>liable.  Claims for failure to prevent are </a:t>
            </a:r>
            <a:r>
              <a:rPr lang="en-US" sz="2000" dirty="0" smtClean="0"/>
              <a:t>common</a:t>
            </a:r>
            <a:r>
              <a:rPr lang="en-US" sz="2000" dirty="0"/>
              <a:t>.</a:t>
            </a:r>
          </a:p>
          <a:p>
            <a:pPr>
              <a:defRPr/>
            </a:pPr>
            <a:r>
              <a:rPr lang="en-US" sz="2000" dirty="0"/>
              <a:t>Err on the side of caution.  The movement is not slowing down.  Companies and employees are hyper aware of behavior.</a:t>
            </a:r>
          </a:p>
          <a:p>
            <a:endParaRPr lang="en-US" sz="2000" dirty="0">
              <a:cs typeface="Tahoma" pitchFamily="34" charset="0"/>
            </a:endParaRPr>
          </a:p>
          <a:p>
            <a:pPr>
              <a:defRPr/>
            </a:pPr>
            <a:endParaRPr lang="en-US" altLang="en-US" sz="20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7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109" y="1314451"/>
            <a:ext cx="648392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TEN REASONS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SHOULD CARE ABOUT THIS 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39" y="153550"/>
            <a:ext cx="1664208" cy="17373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1" y="2195560"/>
            <a:ext cx="5186779" cy="3451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95085"/>
            <a:ext cx="7702705" cy="1052173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</a:rPr>
              <a:t>	</a:t>
            </a:r>
            <a:r>
              <a:rPr lang="en-US" sz="3200" b="1" dirty="0" smtClean="0">
                <a:solidFill>
                  <a:srgbClr val="C00000"/>
                </a:solidFill>
              </a:rPr>
              <a:t>What </a:t>
            </a:r>
            <a:r>
              <a:rPr lang="en-US" sz="3200" b="1" dirty="0">
                <a:solidFill>
                  <a:srgbClr val="C00000"/>
                </a:solidFill>
              </a:rPr>
              <a:t>else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2327"/>
            <a:ext cx="3458963" cy="236224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And finally . . . Arbitration </a:t>
            </a:r>
            <a:r>
              <a:rPr lang="en-US" dirty="0"/>
              <a:t>is more important than ever in light of the </a:t>
            </a:r>
            <a:r>
              <a:rPr lang="en-US" dirty="0" smtClean="0"/>
              <a:t>#</a:t>
            </a:r>
            <a:r>
              <a:rPr lang="en-US" dirty="0" err="1"/>
              <a:t>MeToo</a:t>
            </a:r>
            <a:r>
              <a:rPr lang="en-US" dirty="0"/>
              <a:t> </a:t>
            </a:r>
            <a:r>
              <a:rPr lang="en-US" dirty="0" smtClean="0"/>
              <a:t>climate</a:t>
            </a:r>
          </a:p>
          <a:p>
            <a:pPr lvl="1"/>
            <a:r>
              <a:rPr lang="en-US" dirty="0" smtClean="0"/>
              <a:t>If you don’t have an arbitration agreement, consider implementing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8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533" y="3025423"/>
            <a:ext cx="7586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you! </a:t>
            </a:r>
            <a:endParaRPr lang="en-US" sz="4000" b="1" dirty="0"/>
          </a:p>
        </p:txBody>
      </p:sp>
      <p:pic>
        <p:nvPicPr>
          <p:cNvPr id="5" name="Picture 4" descr="No background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5" t="9453" r="31474" b="16209"/>
          <a:stretch/>
        </p:blipFill>
        <p:spPr>
          <a:xfrm>
            <a:off x="1845730" y="338670"/>
            <a:ext cx="2235200" cy="2576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618111"/>
            <a:ext cx="9158111" cy="3077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California Craft Brewers Association | www.CaliforniaCraftBeer.com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933" y="3939823"/>
            <a:ext cx="758613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500" dirty="0" smtClean="0"/>
              <a:t>Additional questions? Email </a:t>
            </a:r>
            <a:r>
              <a:rPr lang="en-US" sz="2400" b="1" dirty="0" smtClean="0">
                <a:solidFill>
                  <a:srgbClr val="FF0000"/>
                </a:solidFill>
              </a:rPr>
              <a:t>alessa@fisherphillips.com</a:t>
            </a:r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Both the slides and a recording of this presentation available at </a:t>
            </a:r>
            <a:r>
              <a:rPr lang="en-US" sz="2500" dirty="0" smtClean="0">
                <a:hlinkClick r:id="rId4"/>
              </a:rPr>
              <a:t>www.CaliforniaCraftBeer.com</a:t>
            </a:r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2500" dirty="0" smtClean="0"/>
              <a:t>Please email </a:t>
            </a:r>
            <a:r>
              <a:rPr lang="en-US" sz="2500" dirty="0" smtClean="0">
                <a:hlinkClick r:id="rId5"/>
              </a:rPr>
              <a:t>feedback@californiacraftbeer.com</a:t>
            </a:r>
            <a:r>
              <a:rPr lang="en-US" sz="2500" dirty="0" smtClean="0"/>
              <a:t> with questions or comments</a:t>
            </a:r>
            <a:endParaRPr lang="en-US" sz="2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246" y="666087"/>
            <a:ext cx="1677883" cy="195698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theatlantic.com/assets/media/img/photo/2017/12/the-most-2017-photos-ever/m12_Men/main_900.jpg?1513717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857250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828800" y="857250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2159577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3452755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833129" y="2164967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3657600" y="857250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5486400" y="857250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7315200" y="857250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7315200" y="2159577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5488132" y="2162188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655868" y="2168856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1828800" y="3471053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3657600" y="3471313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5486400" y="3468702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/>
          <p:cNvSpPr/>
          <p:nvPr/>
        </p:nvSpPr>
        <p:spPr>
          <a:xfrm>
            <a:off x="7322127" y="3468702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219200" y="3172200"/>
            <a:ext cx="6705600" cy="9975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219200" y="3339697"/>
            <a:ext cx="670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1. #</a:t>
            </a:r>
            <a:r>
              <a:rPr lang="en-US" sz="3000" b="1" dirty="0" err="1"/>
              <a:t>MeToo</a:t>
            </a:r>
            <a:r>
              <a:rPr lang="en-US" sz="3000" b="1" dirty="0"/>
              <a:t> movement isn’t slowing down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6927" y="4745804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1814946" y="4749628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>
            <a:off x="3647210" y="4759527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/>
          <p:cNvSpPr/>
          <p:nvPr/>
        </p:nvSpPr>
        <p:spPr>
          <a:xfrm>
            <a:off x="5482937" y="4749628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7313468" y="4739678"/>
            <a:ext cx="1828800" cy="13023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2018 – The Year of the #MeToo Movement and the </a:t>
            </a:r>
            <a:r>
              <a:rPr lang="en-US" sz="3600" b="1" dirty="0">
                <a:solidFill>
                  <a:srgbClr val="FF0000"/>
                </a:solidFill>
              </a:rPr>
              <a:t>“Weinstein Effect”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384" y="1924548"/>
            <a:ext cx="3704078" cy="337578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 employers should expect an increase in the number of sexual harassment complaints and claims.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And an increase in the amount of money it takes to settle claims.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Over </a:t>
            </a:r>
            <a:r>
              <a:rPr lang="en-US" b="1" dirty="0" smtClean="0">
                <a:solidFill>
                  <a:schemeClr val="tx1"/>
                </a:solidFill>
              </a:rPr>
              <a:t>two dozen</a:t>
            </a:r>
            <a:r>
              <a:rPr lang="en-US" dirty="0" smtClean="0">
                <a:solidFill>
                  <a:schemeClr val="tx1"/>
                </a:solidFill>
              </a:rPr>
              <a:t> bills were introduced in the Legislature in 2018!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43" y="1924548"/>
            <a:ext cx="3781075" cy="31957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8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discrimination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076" name="Picture 4" descr="http://latinalista.com/wp-content/uploads/2017/01/Discrimination-horizon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9" y="925548"/>
            <a:ext cx="82143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2802" y="4354548"/>
            <a:ext cx="6705600" cy="997528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1384562" y="4564771"/>
            <a:ext cx="6705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bg1"/>
                </a:solidFill>
              </a:rPr>
              <a:t>2. Can’t ignore other possible claims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3173" y="920620"/>
            <a:ext cx="7557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AutoNum type="arabicPeriod" startAt="3"/>
            </a:pPr>
            <a:r>
              <a:rPr lang="en-US" sz="3000" b="1" dirty="0"/>
              <a:t>Claims are costly, time-consuming, humiliating, and stressful for all involved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799" y="4659662"/>
            <a:ext cx="66501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/>
              <a:t>4.	They hurt the reputation of those 	involved and the organization</a:t>
            </a:r>
          </a:p>
        </p:txBody>
      </p:sp>
      <p:pic>
        <p:nvPicPr>
          <p:cNvPr id="4098" name="Picture 2" descr="Image result for head in hand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1"/>
          <a:stretch/>
        </p:blipFill>
        <p:spPr bwMode="auto">
          <a:xfrm>
            <a:off x="1" y="2046267"/>
            <a:ext cx="9143999" cy="25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7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2590" y="1127414"/>
            <a:ext cx="2743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5.</a:t>
            </a:r>
          </a:p>
          <a:p>
            <a:r>
              <a:rPr lang="en-US" sz="3000" b="1" dirty="0"/>
              <a:t>Professionalism                    leads to higher productivity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1364" y="3414564"/>
            <a:ext cx="317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6. </a:t>
            </a:r>
          </a:p>
          <a:p>
            <a:r>
              <a:rPr lang="en-US" sz="3000" b="1" dirty="0"/>
              <a:t>Maintaining high morale means lower turnover</a:t>
            </a:r>
          </a:p>
        </p:txBody>
      </p:sp>
      <p:pic>
        <p:nvPicPr>
          <p:cNvPr id="5126" name="Picture 6" descr="Image result for productiv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1"/>
            <a:ext cx="5908964" cy="52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1501</Words>
  <Application>Microsoft Office PowerPoint</Application>
  <PresentationFormat>On-screen Show (4:3)</PresentationFormat>
  <Paragraphs>231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Berlin Sans FB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– The Year of the #MeToo Movement and the “Weinstein Effect”</vt:lpstr>
      <vt:lpstr>PowerPoint Presentation</vt:lpstr>
      <vt:lpstr>PowerPoint Presentation</vt:lpstr>
      <vt:lpstr>PowerPoint Presentation</vt:lpstr>
      <vt:lpstr>PowerPoint Presentation</vt:lpstr>
      <vt:lpstr>SB 820 – Stand Together Against Non-Disclosure (STAND) Act</vt:lpstr>
      <vt:lpstr>SB 820 – Stand Together Against Non-Disclosure (STAND) Act</vt:lpstr>
      <vt:lpstr>SB 820 – Stand Together Against Non-Disclosure (STAND) Act</vt:lpstr>
      <vt:lpstr>SB 820 – Stand Together Against Non-Disclosure (STAND)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I Do With All Of This Information?</vt:lpstr>
      <vt:lpstr>What do I do with all of this?  </vt:lpstr>
      <vt:lpstr>What do I do with all of this? For Harassment, Discrimination, Retaliation</vt:lpstr>
      <vt:lpstr> What else can you do?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Andrews</dc:creator>
  <cp:lastModifiedBy>Louise Andrews</cp:lastModifiedBy>
  <cp:revision>1</cp:revision>
  <dcterms:modified xsi:type="dcterms:W3CDTF">2018-10-18T22:20:57Z</dcterms:modified>
</cp:coreProperties>
</file>