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66" r:id="rId2"/>
    <p:sldId id="369" r:id="rId3"/>
    <p:sldId id="374" r:id="rId4"/>
    <p:sldId id="388" r:id="rId5"/>
    <p:sldId id="375" r:id="rId6"/>
    <p:sldId id="381" r:id="rId7"/>
    <p:sldId id="376" r:id="rId8"/>
    <p:sldId id="387" r:id="rId9"/>
    <p:sldId id="377" r:id="rId10"/>
    <p:sldId id="391" r:id="rId11"/>
    <p:sldId id="378" r:id="rId12"/>
    <p:sldId id="379" r:id="rId13"/>
    <p:sldId id="382" r:id="rId14"/>
    <p:sldId id="389" r:id="rId15"/>
    <p:sldId id="390" r:id="rId16"/>
    <p:sldId id="380" r:id="rId17"/>
    <p:sldId id="385" r:id="rId18"/>
    <p:sldId id="384" r:id="rId19"/>
    <p:sldId id="383" r:id="rId20"/>
    <p:sldId id="3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17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637" y="29"/>
      </p:cViewPr>
      <p:guideLst>
        <p:guide orient="horz" pos="2184"/>
        <p:guide pos="290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313ABF-5AAA-43D4-89DA-939D3C44C96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3B0EE5B-3556-46B7-9A5A-EB946AB3FCA2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Start-up</a:t>
          </a:r>
          <a:endParaRPr lang="en-US" dirty="0"/>
        </a:p>
      </dgm:t>
    </dgm:pt>
    <dgm:pt modelId="{827834BA-4638-45F5-B2B0-A74D46A830F2}" type="parTrans" cxnId="{1E76BD72-3DEA-4C5B-9EB8-6566ADD6B8C5}">
      <dgm:prSet/>
      <dgm:spPr/>
      <dgm:t>
        <a:bodyPr/>
        <a:lstStyle/>
        <a:p>
          <a:endParaRPr lang="en-US"/>
        </a:p>
      </dgm:t>
    </dgm:pt>
    <dgm:pt modelId="{661B57F0-E852-4E2E-8D38-0C3014676169}" type="sibTrans" cxnId="{1E76BD72-3DEA-4C5B-9EB8-6566ADD6B8C5}">
      <dgm:prSet/>
      <dgm:spPr/>
      <dgm:t>
        <a:bodyPr/>
        <a:lstStyle/>
        <a:p>
          <a:endParaRPr lang="en-US"/>
        </a:p>
      </dgm:t>
    </dgm:pt>
    <dgm:pt modelId="{31AAD665-28BB-47DF-9EDF-A5EDACCAECDD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/>
            <a:t>Growth</a:t>
          </a:r>
          <a:endParaRPr lang="en-US" dirty="0"/>
        </a:p>
      </dgm:t>
    </dgm:pt>
    <dgm:pt modelId="{6F446952-E1E1-4442-AA47-90EBB1A4A9E5}" type="parTrans" cxnId="{C55606C2-712A-4BEC-8D95-CCD33E36B833}">
      <dgm:prSet/>
      <dgm:spPr/>
      <dgm:t>
        <a:bodyPr/>
        <a:lstStyle/>
        <a:p>
          <a:endParaRPr lang="en-US"/>
        </a:p>
      </dgm:t>
    </dgm:pt>
    <dgm:pt modelId="{05D6C7EC-AE7C-458F-A453-D6FAB6ADCBEC}" type="sibTrans" cxnId="{C55606C2-712A-4BEC-8D95-CCD33E36B833}">
      <dgm:prSet/>
      <dgm:spPr/>
      <dgm:t>
        <a:bodyPr/>
        <a:lstStyle/>
        <a:p>
          <a:endParaRPr lang="en-US"/>
        </a:p>
      </dgm:t>
    </dgm:pt>
    <dgm:pt modelId="{2035F01D-2519-47D7-8C63-298687437BD9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Maturity</a:t>
          </a:r>
          <a:endParaRPr lang="en-US" dirty="0"/>
        </a:p>
      </dgm:t>
    </dgm:pt>
    <dgm:pt modelId="{F59F32B9-6227-45E7-8B25-CE3BE9FEB740}" type="parTrans" cxnId="{7EC45359-20EF-4FD7-9FD8-2683B1187E48}">
      <dgm:prSet/>
      <dgm:spPr/>
      <dgm:t>
        <a:bodyPr/>
        <a:lstStyle/>
        <a:p>
          <a:endParaRPr lang="en-US"/>
        </a:p>
      </dgm:t>
    </dgm:pt>
    <dgm:pt modelId="{54F6BEDD-1FAF-4601-BDB6-886173A63CDD}" type="sibTrans" cxnId="{7EC45359-20EF-4FD7-9FD8-2683B1187E48}">
      <dgm:prSet/>
      <dgm:spPr/>
      <dgm:t>
        <a:bodyPr/>
        <a:lstStyle/>
        <a:p>
          <a:endParaRPr lang="en-US"/>
        </a:p>
      </dgm:t>
    </dgm:pt>
    <dgm:pt modelId="{C95270A3-666E-42BB-B8FB-33488A330E32}" type="pres">
      <dgm:prSet presAssocID="{77313ABF-5AAA-43D4-89DA-939D3C44C969}" presName="Name0" presStyleCnt="0">
        <dgm:presLayoutVars>
          <dgm:dir/>
          <dgm:resizeHandles val="exact"/>
        </dgm:presLayoutVars>
      </dgm:prSet>
      <dgm:spPr/>
    </dgm:pt>
    <dgm:pt modelId="{DACD5B06-B392-4940-AE3D-4AB0875CA6FD}" type="pres">
      <dgm:prSet presAssocID="{C3B0EE5B-3556-46B7-9A5A-EB946AB3FCA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19963-B9A4-483D-AC25-FCD438100B4C}" type="pres">
      <dgm:prSet presAssocID="{661B57F0-E852-4E2E-8D38-0C3014676169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9B644B7-FC3B-4402-88E8-0F4F0997DA96}" type="pres">
      <dgm:prSet presAssocID="{661B57F0-E852-4E2E-8D38-0C3014676169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EAAE1B6D-CABE-4D3A-807F-6F83C7FA2D39}" type="pres">
      <dgm:prSet presAssocID="{31AAD665-28BB-47DF-9EDF-A5EDACCAECD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577315-74AC-4B6D-885B-B2BEE56CDFFD}" type="pres">
      <dgm:prSet presAssocID="{05D6C7EC-AE7C-458F-A453-D6FAB6ADCBE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417C899-6769-4405-9AF5-9BB2F25E7EEB}" type="pres">
      <dgm:prSet presAssocID="{05D6C7EC-AE7C-458F-A453-D6FAB6ADCBE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593A4BA-0908-40E4-B84A-26B9CEB1AF17}" type="pres">
      <dgm:prSet presAssocID="{2035F01D-2519-47D7-8C63-298687437BD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0C785A-7B8B-43F8-862E-96836CA08920}" type="presOf" srcId="{77313ABF-5AAA-43D4-89DA-939D3C44C969}" destId="{C95270A3-666E-42BB-B8FB-33488A330E32}" srcOrd="0" destOrd="0" presId="urn:microsoft.com/office/officeart/2005/8/layout/process1"/>
    <dgm:cxn modelId="{287652AE-C5A8-4152-86D5-A5AF4AC3018E}" type="presOf" srcId="{2035F01D-2519-47D7-8C63-298687437BD9}" destId="{0593A4BA-0908-40E4-B84A-26B9CEB1AF17}" srcOrd="0" destOrd="0" presId="urn:microsoft.com/office/officeart/2005/8/layout/process1"/>
    <dgm:cxn modelId="{85CF77DC-21F5-4F93-957A-6A52CDC3D936}" type="presOf" srcId="{661B57F0-E852-4E2E-8D38-0C3014676169}" destId="{A6119963-B9A4-483D-AC25-FCD438100B4C}" srcOrd="0" destOrd="0" presId="urn:microsoft.com/office/officeart/2005/8/layout/process1"/>
    <dgm:cxn modelId="{F4906FB7-F118-458D-9ECC-FD1C0A229828}" type="presOf" srcId="{661B57F0-E852-4E2E-8D38-0C3014676169}" destId="{F9B644B7-FC3B-4402-88E8-0F4F0997DA96}" srcOrd="1" destOrd="0" presId="urn:microsoft.com/office/officeart/2005/8/layout/process1"/>
    <dgm:cxn modelId="{7EC45359-20EF-4FD7-9FD8-2683B1187E48}" srcId="{77313ABF-5AAA-43D4-89DA-939D3C44C969}" destId="{2035F01D-2519-47D7-8C63-298687437BD9}" srcOrd="2" destOrd="0" parTransId="{F59F32B9-6227-45E7-8B25-CE3BE9FEB740}" sibTransId="{54F6BEDD-1FAF-4601-BDB6-886173A63CDD}"/>
    <dgm:cxn modelId="{55C68402-9F28-4751-A55E-D23839380B77}" type="presOf" srcId="{05D6C7EC-AE7C-458F-A453-D6FAB6ADCBEC}" destId="{E2577315-74AC-4B6D-885B-B2BEE56CDFFD}" srcOrd="0" destOrd="0" presId="urn:microsoft.com/office/officeart/2005/8/layout/process1"/>
    <dgm:cxn modelId="{C55606C2-712A-4BEC-8D95-CCD33E36B833}" srcId="{77313ABF-5AAA-43D4-89DA-939D3C44C969}" destId="{31AAD665-28BB-47DF-9EDF-A5EDACCAECDD}" srcOrd="1" destOrd="0" parTransId="{6F446952-E1E1-4442-AA47-90EBB1A4A9E5}" sibTransId="{05D6C7EC-AE7C-458F-A453-D6FAB6ADCBEC}"/>
    <dgm:cxn modelId="{AB5F33C1-24C5-4DA5-97A1-BA3B83A80ADA}" type="presOf" srcId="{31AAD665-28BB-47DF-9EDF-A5EDACCAECDD}" destId="{EAAE1B6D-CABE-4D3A-807F-6F83C7FA2D39}" srcOrd="0" destOrd="0" presId="urn:microsoft.com/office/officeart/2005/8/layout/process1"/>
    <dgm:cxn modelId="{1E76BD72-3DEA-4C5B-9EB8-6566ADD6B8C5}" srcId="{77313ABF-5AAA-43D4-89DA-939D3C44C969}" destId="{C3B0EE5B-3556-46B7-9A5A-EB946AB3FCA2}" srcOrd="0" destOrd="0" parTransId="{827834BA-4638-45F5-B2B0-A74D46A830F2}" sibTransId="{661B57F0-E852-4E2E-8D38-0C3014676169}"/>
    <dgm:cxn modelId="{4F158B21-C5DB-4BD3-A475-D1DB1E827055}" type="presOf" srcId="{C3B0EE5B-3556-46B7-9A5A-EB946AB3FCA2}" destId="{DACD5B06-B392-4940-AE3D-4AB0875CA6FD}" srcOrd="0" destOrd="0" presId="urn:microsoft.com/office/officeart/2005/8/layout/process1"/>
    <dgm:cxn modelId="{6E7A33FD-B463-4DA7-A855-B614BF01C7D5}" type="presOf" srcId="{05D6C7EC-AE7C-458F-A453-D6FAB6ADCBEC}" destId="{F417C899-6769-4405-9AF5-9BB2F25E7EEB}" srcOrd="1" destOrd="0" presId="urn:microsoft.com/office/officeart/2005/8/layout/process1"/>
    <dgm:cxn modelId="{4F5E0204-7257-499C-ABC9-9BC7AB0EE98B}" type="presParOf" srcId="{C95270A3-666E-42BB-B8FB-33488A330E32}" destId="{DACD5B06-B392-4940-AE3D-4AB0875CA6FD}" srcOrd="0" destOrd="0" presId="urn:microsoft.com/office/officeart/2005/8/layout/process1"/>
    <dgm:cxn modelId="{BF471FBA-546B-4308-8CD8-5E194FE0DB46}" type="presParOf" srcId="{C95270A3-666E-42BB-B8FB-33488A330E32}" destId="{A6119963-B9A4-483D-AC25-FCD438100B4C}" srcOrd="1" destOrd="0" presId="urn:microsoft.com/office/officeart/2005/8/layout/process1"/>
    <dgm:cxn modelId="{D24C2989-1046-4A11-B534-D5B335C9DB42}" type="presParOf" srcId="{A6119963-B9A4-483D-AC25-FCD438100B4C}" destId="{F9B644B7-FC3B-4402-88E8-0F4F0997DA96}" srcOrd="0" destOrd="0" presId="urn:microsoft.com/office/officeart/2005/8/layout/process1"/>
    <dgm:cxn modelId="{926F7213-7896-404C-B7E4-1B25B5230C4F}" type="presParOf" srcId="{C95270A3-666E-42BB-B8FB-33488A330E32}" destId="{EAAE1B6D-CABE-4D3A-807F-6F83C7FA2D39}" srcOrd="2" destOrd="0" presId="urn:microsoft.com/office/officeart/2005/8/layout/process1"/>
    <dgm:cxn modelId="{1726F22A-8D5F-4ACB-AA87-3B195B03FD4B}" type="presParOf" srcId="{C95270A3-666E-42BB-B8FB-33488A330E32}" destId="{E2577315-74AC-4B6D-885B-B2BEE56CDFFD}" srcOrd="3" destOrd="0" presId="urn:microsoft.com/office/officeart/2005/8/layout/process1"/>
    <dgm:cxn modelId="{61B160E4-AC0E-4088-B9E3-6322AE5F199E}" type="presParOf" srcId="{E2577315-74AC-4B6D-885B-B2BEE56CDFFD}" destId="{F417C899-6769-4405-9AF5-9BB2F25E7EEB}" srcOrd="0" destOrd="0" presId="urn:microsoft.com/office/officeart/2005/8/layout/process1"/>
    <dgm:cxn modelId="{9A5644E3-EEE0-4673-ACA3-2DC762A2DEA1}" type="presParOf" srcId="{C95270A3-666E-42BB-B8FB-33488A330E32}" destId="{0593A4BA-0908-40E4-B84A-26B9CEB1AF1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CD5B06-B392-4940-AE3D-4AB0875CA6FD}">
      <dsp:nvSpPr>
        <dsp:cNvPr id="0" name=""/>
        <dsp:cNvSpPr/>
      </dsp:nvSpPr>
      <dsp:spPr>
        <a:xfrm>
          <a:off x="5357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Start-up</a:t>
          </a:r>
          <a:endParaRPr lang="en-US" sz="2900" kern="1200" dirty="0"/>
        </a:p>
      </dsp:txBody>
      <dsp:txXfrm>
        <a:off x="33499" y="1579724"/>
        <a:ext cx="1545106" cy="904550"/>
      </dsp:txXfrm>
    </dsp:sp>
    <dsp:sp modelId="{A6119963-B9A4-483D-AC25-FCD438100B4C}">
      <dsp:nvSpPr>
        <dsp:cNvPr id="0" name=""/>
        <dsp:cNvSpPr/>
      </dsp:nvSpPr>
      <dsp:spPr>
        <a:xfrm>
          <a:off x="1766887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766887" y="1912856"/>
        <a:ext cx="237646" cy="238286"/>
      </dsp:txXfrm>
    </dsp:sp>
    <dsp:sp modelId="{EAAE1B6D-CABE-4D3A-807F-6F83C7FA2D39}">
      <dsp:nvSpPr>
        <dsp:cNvPr id="0" name=""/>
        <dsp:cNvSpPr/>
      </dsp:nvSpPr>
      <dsp:spPr>
        <a:xfrm>
          <a:off x="2247304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Growth</a:t>
          </a:r>
          <a:endParaRPr lang="en-US" sz="2900" kern="1200" dirty="0"/>
        </a:p>
      </dsp:txBody>
      <dsp:txXfrm>
        <a:off x="2275446" y="1579724"/>
        <a:ext cx="1545106" cy="904550"/>
      </dsp:txXfrm>
    </dsp:sp>
    <dsp:sp modelId="{E2577315-74AC-4B6D-885B-B2BEE56CDFFD}">
      <dsp:nvSpPr>
        <dsp:cNvPr id="0" name=""/>
        <dsp:cNvSpPr/>
      </dsp:nvSpPr>
      <dsp:spPr>
        <a:xfrm>
          <a:off x="4008834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008834" y="1912856"/>
        <a:ext cx="237646" cy="238286"/>
      </dsp:txXfrm>
    </dsp:sp>
    <dsp:sp modelId="{0593A4BA-0908-40E4-B84A-26B9CEB1AF17}">
      <dsp:nvSpPr>
        <dsp:cNvPr id="0" name=""/>
        <dsp:cNvSpPr/>
      </dsp:nvSpPr>
      <dsp:spPr>
        <a:xfrm>
          <a:off x="4489251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Maturity</a:t>
          </a:r>
          <a:endParaRPr lang="en-US" sz="2900" kern="1200" dirty="0"/>
        </a:p>
      </dsp:txBody>
      <dsp:txXfrm>
        <a:off x="4517393" y="1579724"/>
        <a:ext cx="1545106" cy="904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950C8-CB8E-4802-8174-255668891418}" type="datetimeFigureOut">
              <a:rPr lang="en-US" smtClean="0"/>
              <a:t>1/7/2019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9A5EC-B6ED-458E-AA92-955D767661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24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8D82-BD93-4847-A59B-4650DD5ED25A}" type="datetimeFigureOut">
              <a:rPr lang="en-US" smtClean="0"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91B-DD91-4A00-9E94-23F041FA6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36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8D82-BD93-4847-A59B-4650DD5ED25A}" type="datetimeFigureOut">
              <a:rPr lang="en-US" smtClean="0"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91B-DD91-4A00-9E94-23F041FA6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95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8D82-BD93-4847-A59B-4650DD5ED25A}" type="datetimeFigureOut">
              <a:rPr lang="en-US" smtClean="0"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91B-DD91-4A00-9E94-23F041FA6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04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8D82-BD93-4847-A59B-4650DD5ED25A}" type="datetimeFigureOut">
              <a:rPr lang="en-US" smtClean="0"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91B-DD91-4A00-9E94-23F041FA6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05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8D82-BD93-4847-A59B-4650DD5ED25A}" type="datetimeFigureOut">
              <a:rPr lang="en-US" smtClean="0"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91B-DD91-4A00-9E94-23F041FA6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42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8D82-BD93-4847-A59B-4650DD5ED25A}" type="datetimeFigureOut">
              <a:rPr lang="en-US" smtClean="0"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91B-DD91-4A00-9E94-23F041FA6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4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8D82-BD93-4847-A59B-4650DD5ED25A}" type="datetimeFigureOut">
              <a:rPr lang="en-US" smtClean="0"/>
              <a:t>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91B-DD91-4A00-9E94-23F041FA6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15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8D82-BD93-4847-A59B-4650DD5ED25A}" type="datetimeFigureOut">
              <a:rPr lang="en-US" smtClean="0"/>
              <a:t>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91B-DD91-4A00-9E94-23F041FA6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64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8D82-BD93-4847-A59B-4650DD5ED25A}" type="datetimeFigureOut">
              <a:rPr lang="en-US" smtClean="0"/>
              <a:t>1/7/2019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91B-DD91-4A00-9E94-23F041FA6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0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8D82-BD93-4847-A59B-4650DD5ED25A}" type="datetimeFigureOut">
              <a:rPr lang="en-US" smtClean="0"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91B-DD91-4A00-9E94-23F041FA6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7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8D82-BD93-4847-A59B-4650DD5ED25A}" type="datetimeFigureOut">
              <a:rPr lang="en-US" smtClean="0"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91B-DD91-4A00-9E94-23F041FA6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31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B8D82-BD93-4847-A59B-4650DD5ED25A}" type="datetimeFigureOut">
              <a:rPr lang="en-US" smtClean="0"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8B91B-DD91-4A00-9E94-23F041FA6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0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f.ca.gov/Forecasting/Demographics/opportunity_zones/index.htm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Kirk.Faris@Mossadams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mailto:feedback@californiacraftbeer.com" TargetMode="External"/><Relationship Id="rId4" Type="http://schemas.openxmlformats.org/officeDocument/2006/relationships/hyperlink" Target="http://www.CaliforniaCraftBeer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204057-010.jpg"/>
          <p:cNvPicPr>
            <a:picLocks noChangeAspect="1"/>
          </p:cNvPicPr>
          <p:nvPr/>
        </p:nvPicPr>
        <p:blipFill rotWithShape="1"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67" r="-4744"/>
          <a:stretch/>
        </p:blipFill>
        <p:spPr>
          <a:xfrm>
            <a:off x="-67732" y="340474"/>
            <a:ext cx="9334647" cy="6212726"/>
          </a:xfrm>
          <a:prstGeom prst="rect">
            <a:avLst/>
          </a:prstGeom>
        </p:spPr>
      </p:pic>
      <p:pic>
        <p:nvPicPr>
          <p:cNvPr id="8" name="Picture 7" descr="No backgroun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666" y="1288878"/>
            <a:ext cx="6822903" cy="426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77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pTal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29" y="320605"/>
            <a:ext cx="1664406" cy="17410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5444" y="705556"/>
            <a:ext cx="66352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Domestic Production Activity Deduction (DPAD) Repealed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15444" y="1676401"/>
            <a:ext cx="6928556" cy="466285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Prior-Law: Provided a deduction for up to 9% of taxable net income incurred in U.S. manufacturing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No deduction/benefit allowed during years with taxable net loss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Repealed for tax years beginning after January 1, 2018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Replaced with: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C-Corporations – Lower 21% flat tax rate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Flow-through entities – 20% Qualified Business Income Deduction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618111"/>
            <a:ext cx="9158111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California Craft Brewers Association | www.CaliforniaCraftBeer.com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6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pTal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29" y="320605"/>
            <a:ext cx="1664406" cy="17410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5444" y="705556"/>
            <a:ext cx="47610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C-Corporation Changes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15444" y="1676401"/>
            <a:ext cx="69285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Tax Rate Changes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Pre-Reform: Tiered rate structure (maximum rate 35%)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New Law: 21% Flat Rate</a:t>
            </a:r>
            <a:br>
              <a:rPr lang="en-US" sz="2000" dirty="0" smtClean="0"/>
            </a:b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Net Operating Loss Changes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Future utilization limited </a:t>
            </a:r>
            <a:r>
              <a:rPr lang="en-US" sz="2000" dirty="0"/>
              <a:t>to 80% of taxable income for NOLs arising in years beginning after December 31, </a:t>
            </a:r>
            <a:r>
              <a:rPr lang="en-US" sz="2000" dirty="0" smtClean="0"/>
              <a:t>2017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Can still use 100% of pre-2018 NOL’s</a:t>
            </a:r>
            <a:endParaRPr lang="en-US" sz="2000" dirty="0"/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Carryforward period made indefinite, no carryback </a:t>
            </a:r>
            <a:r>
              <a:rPr lang="en-US" sz="2000" dirty="0" smtClean="0"/>
              <a:t>for </a:t>
            </a:r>
            <a:r>
              <a:rPr lang="en-US" sz="2000" dirty="0"/>
              <a:t>years ending after December 31, 2017</a:t>
            </a:r>
            <a:br>
              <a:rPr lang="en-US" sz="2000" dirty="0"/>
            </a:b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Alternative Minimum Tax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Repealed for C-Corporations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618111"/>
            <a:ext cx="9158111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California Craft Brewers Association | www.CaliforniaCraftBeer.com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38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pTal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29" y="320605"/>
            <a:ext cx="1664406" cy="17410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5444" y="705556"/>
            <a:ext cx="6842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Qualified Business Income Deduction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15444" y="1676401"/>
            <a:ext cx="692855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What is it?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u="sng" dirty="0" smtClean="0"/>
              <a:t>Individual-level</a:t>
            </a:r>
            <a:r>
              <a:rPr lang="en-US" sz="2000" dirty="0" smtClean="0"/>
              <a:t> </a:t>
            </a:r>
            <a:r>
              <a:rPr lang="en-US" sz="2000" dirty="0"/>
              <a:t>20% deduction of “qualified business income” (QBI</a:t>
            </a:r>
            <a:r>
              <a:rPr lang="en-US" sz="2000" dirty="0" smtClean="0"/>
              <a:t>)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QBI </a:t>
            </a:r>
            <a:r>
              <a:rPr lang="en-US" sz="2000" dirty="0"/>
              <a:t>is qualified income, gain, deduction and loss from a partnership, S corporation, or sole </a:t>
            </a:r>
            <a:r>
              <a:rPr lang="en-US" sz="2000" dirty="0" smtClean="0"/>
              <a:t>proprietorship</a:t>
            </a:r>
            <a:endParaRPr lang="en-US" sz="2000" dirty="0"/>
          </a:p>
          <a:p>
            <a:pPr marL="1200150" lvl="2" indent="-285750">
              <a:buFont typeface="Arial"/>
              <a:buChar char="•"/>
            </a:pPr>
            <a:r>
              <a:rPr lang="en-US" sz="2000" dirty="0"/>
              <a:t>Does not include reasonable compensation paid to a shareholder or </a:t>
            </a:r>
            <a:r>
              <a:rPr lang="en-US" sz="2000" dirty="0" smtClean="0"/>
              <a:t>partner</a:t>
            </a:r>
            <a:r>
              <a:rPr lang="en-US" sz="2000" dirty="0"/>
              <a:t> </a:t>
            </a:r>
            <a:r>
              <a:rPr lang="en-US" sz="2000" dirty="0" smtClean="0"/>
              <a:t>(ex: your W-2 wages and guaranteed payments from LLC’s don’t qualify)</a:t>
            </a:r>
            <a:br>
              <a:rPr lang="en-US" sz="2000" dirty="0" smtClean="0"/>
            </a:b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Does not include “specified service trade or business” income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N/A to Breweries (these are not a “specified service trade or business”)</a:t>
            </a:r>
            <a:br>
              <a:rPr lang="en-US" sz="2000" dirty="0" smtClean="0"/>
            </a:b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Negative QBI (ex: flow-through losses) carries to future years and reduces positive QBI in those years</a:t>
            </a:r>
            <a:endParaRPr lang="en-US" sz="2000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618111"/>
            <a:ext cx="9158111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California Craft Brewers Association | www.CaliforniaCraftBeer.com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pTal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29" y="320605"/>
            <a:ext cx="1664406" cy="17410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5444" y="705556"/>
            <a:ext cx="68422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Qualified Business Income Deduction</a:t>
            </a:r>
            <a:br>
              <a:rPr lang="en-US" sz="3200" b="1" dirty="0" smtClean="0"/>
            </a:br>
            <a:r>
              <a:rPr lang="en-US" sz="3200" b="1" dirty="0" smtClean="0"/>
              <a:t>(Continued)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15443" y="1676401"/>
            <a:ext cx="6942667" cy="4733025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Beware the limitations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Taxpayers can deduct the smaller of: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20% of QBI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50% of W-2 Wages </a:t>
            </a:r>
            <a:r>
              <a:rPr lang="en-US" sz="2000" b="1" u="sng" dirty="0" smtClean="0"/>
              <a:t>or</a:t>
            </a:r>
            <a:r>
              <a:rPr lang="en-US" sz="2000" dirty="0" smtClean="0"/>
              <a:t> 25% of W-2 Wages + 2.5% of “Qualified Property”</a:t>
            </a:r>
          </a:p>
          <a:p>
            <a:pPr marL="1657350" lvl="3" indent="-285750">
              <a:buFont typeface="Arial"/>
              <a:buChar char="•"/>
            </a:pPr>
            <a:r>
              <a:rPr lang="en-US" sz="2000" dirty="0" smtClean="0"/>
              <a:t>Most breweries will have sufficient W-2 wages to allow owners to claim full 20% deduction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Individual taxpayers with taxable income below $157,500 ($315,000 if filing as married) can ignore limitations</a:t>
            </a:r>
            <a:br>
              <a:rPr lang="en-US" sz="2000" dirty="0" smtClean="0"/>
            </a:br>
            <a:endParaRPr lang="en-US" sz="2000" dirty="0" smtClean="0"/>
          </a:p>
          <a:p>
            <a:pPr marL="742950" lvl="1" indent="-285750">
              <a:buFont typeface="Arial"/>
              <a:buChar char="•"/>
            </a:pPr>
            <a:r>
              <a:rPr lang="en-US" sz="2000" b="1" dirty="0"/>
              <a:t>Planning Opportunity </a:t>
            </a:r>
            <a:r>
              <a:rPr lang="en-US" sz="2000" b="1" dirty="0" smtClean="0"/>
              <a:t>#1 </a:t>
            </a:r>
            <a:r>
              <a:rPr lang="en-US" sz="2000" dirty="0" smtClean="0"/>
              <a:t>– Assess whether a C-Corporation or Flow-through entity is the right structure for your business.  Future plans matter!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b="1" dirty="0"/>
              <a:t>Planning </a:t>
            </a:r>
            <a:r>
              <a:rPr lang="en-US" sz="2000" b="1" dirty="0" smtClean="0"/>
              <a:t>Opportunity #2 </a:t>
            </a:r>
            <a:r>
              <a:rPr lang="en-US" sz="2000" dirty="0"/>
              <a:t>– </a:t>
            </a:r>
            <a:r>
              <a:rPr lang="en-US" sz="2000" dirty="0" smtClean="0"/>
              <a:t>Review estimated taxable income and W-2 wages paid to confirm eligibility for deduction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618111"/>
            <a:ext cx="9158111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California Craft Brewers Association | www.CaliforniaCraftBeer.com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97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pTal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29" y="320605"/>
            <a:ext cx="1664406" cy="17410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5444" y="705556"/>
            <a:ext cx="6842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On-Going Tax Credit Opportunities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15443" y="1676401"/>
            <a:ext cx="6942667" cy="4733025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 smtClean="0"/>
              <a:t>Research &amp; Development Credit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Commonly applies to the </a:t>
            </a:r>
            <a:r>
              <a:rPr lang="en-US" dirty="0"/>
              <a:t>development of products, </a:t>
            </a:r>
            <a:r>
              <a:rPr lang="en-US" dirty="0" smtClean="0"/>
              <a:t>new </a:t>
            </a:r>
            <a:r>
              <a:rPr lang="en-US" dirty="0"/>
              <a:t>manufacturing processes, environmental improvements, software development, and quality </a:t>
            </a:r>
            <a:r>
              <a:rPr lang="en-US" dirty="0" smtClean="0"/>
              <a:t>enhancements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Option to offset payroll taxes in first five years of business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Worker Opportunity Tax Credit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Federal tax credit for the hiring of certain targeted groups (long-term unemployed, disabled, veterans, ex-felons, etc.)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Must be qualified and applied for </a:t>
            </a:r>
            <a:r>
              <a:rPr lang="en-US" u="sng" dirty="0" smtClean="0"/>
              <a:t>prior</a:t>
            </a:r>
            <a:r>
              <a:rPr lang="en-US" dirty="0" smtClean="0"/>
              <a:t> to the hiring of qualifying employees (no retroactive credits)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California Competes Tax Credits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Competitive application process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Credits granted based upon 5-year growth plans (full-time hiring + capital investment)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Credits earned for meeting annual growth goals laid out in application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618111"/>
            <a:ext cx="9158111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California Craft Brewers Association | www.CaliforniaCraftBeer.com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6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pTal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29" y="320605"/>
            <a:ext cx="1664406" cy="17410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5444" y="705556"/>
            <a:ext cx="6842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New Tax Credit Opportunities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15443" y="1676401"/>
            <a:ext cx="6942667" cy="4733025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 smtClean="0"/>
              <a:t>Opportunity Zones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Available in census tracts designated by state Governor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Designated based upon certain characteristics (ex: poverty rate)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www.dof.ca.gov/Forecasting/Demographics/opportunity_zones/index.html</a:t>
            </a:r>
            <a:r>
              <a:rPr lang="en-US" dirty="0" smtClean="0"/>
              <a:t>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Opportunity for investors to defer personal capital gains by investing cash into qualified Opportunity Funds (new businesses operating within designated census tracts)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Underlying law/regulations are still developing in this area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First-movers have primarily been real estate developers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Paid Family and Medical Leave Credit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12.5% of qualifying wages paid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Increasing 0.25% (up to 25% total) for each percentage that qualifying wages paid to employee exceed 50% of normal salary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Federal tax credit for paying qualifying employees at least 50% of their normal salary while on family and medical leave for up to 12 weeks in a year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Must have a written plan in place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At least two weeks of paid family and medical leave granted per full-time employee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Only available for 2018 and 2019 tax years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618111"/>
            <a:ext cx="9158111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California Craft Brewers Association | www.CaliforniaCraftBeer.com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93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pTal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29" y="320605"/>
            <a:ext cx="1664406" cy="17410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5444" y="705556"/>
            <a:ext cx="54448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Individual </a:t>
            </a:r>
            <a:r>
              <a:rPr lang="en-US" sz="3200" b="1" dirty="0"/>
              <a:t>Income Tax Brackets &amp; Rates </a:t>
            </a:r>
            <a:r>
              <a:rPr lang="en-US" sz="3200" b="1" dirty="0" smtClean="0"/>
              <a:t>Updated (Married)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9940" y="1612075"/>
            <a:ext cx="69285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618111"/>
            <a:ext cx="9158111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California Craft Brewers Association | www.CaliforniaCraftBeer.com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7335" y="2061632"/>
            <a:ext cx="6590878" cy="3709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65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pTal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29" y="320605"/>
            <a:ext cx="1664406" cy="17410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5444" y="705556"/>
            <a:ext cx="54448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Individual </a:t>
            </a:r>
            <a:r>
              <a:rPr lang="en-US" sz="3200" b="1" dirty="0"/>
              <a:t>Income Tax Brackets &amp; Rates </a:t>
            </a:r>
            <a:r>
              <a:rPr lang="en-US" sz="3200" b="1" dirty="0" smtClean="0"/>
              <a:t>Updated (Single)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9940" y="1612075"/>
            <a:ext cx="69285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618111"/>
            <a:ext cx="9158111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California Craft Brewers Association | www.CaliforniaCraftBeer.com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7335" y="2061633"/>
            <a:ext cx="6621533" cy="372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56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pTal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29" y="320605"/>
            <a:ext cx="1664406" cy="17410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5444" y="705556"/>
            <a:ext cx="6376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Updates to Exemptions</a:t>
            </a:r>
            <a:br>
              <a:rPr lang="en-US" sz="3200" b="1" dirty="0"/>
            </a:br>
            <a:r>
              <a:rPr lang="en-US" sz="3200" b="1" dirty="0"/>
              <a:t>&amp; Itemized Deductions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15443" y="1676401"/>
            <a:ext cx="6942667" cy="474165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Personal Exemptions – Suspended until 2026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Standard Deduction – Raised until </a:t>
            </a:r>
            <a:r>
              <a:rPr lang="en-US" sz="2000" dirty="0" smtClean="0"/>
              <a:t>2026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Itemized Deductions – Severely Limited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State and Local Tax – Limited to $10,000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Mortgage Interest – Limited on new loans over $750,000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Mortgage Interest – No deduction for new HELOC’s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2% Itemized Deductions – Suspended until 2026, ex: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Investment fees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Union Dues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Safe Deposit Boxes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/>
              <a:t>Tax Preparation </a:t>
            </a:r>
            <a:r>
              <a:rPr lang="en-US" sz="2000" dirty="0" smtClean="0"/>
              <a:t>Fees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618111"/>
            <a:ext cx="9158111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California Craft Brewers Association | www.CaliforniaCraftBeer.com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6938" y="2423210"/>
            <a:ext cx="3804234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2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pTal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29" y="320605"/>
            <a:ext cx="1664406" cy="17410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5444" y="705556"/>
            <a:ext cx="6618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Excess Business Losses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15444" y="1676401"/>
            <a:ext cx="6928556" cy="4672641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Government Revenue Raiser: Non-corporate </a:t>
            </a:r>
            <a:r>
              <a:rPr lang="en-US" sz="2000" dirty="0"/>
              <a:t>taxpayer </a:t>
            </a:r>
            <a:r>
              <a:rPr lang="en-US" sz="2000" dirty="0" smtClean="0"/>
              <a:t>(ex: Individual owners) cannot </a:t>
            </a:r>
            <a:r>
              <a:rPr lang="en-US" sz="2000" dirty="0"/>
              <a:t>deduct an “excess business loss” 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Excess Business Loss: Effectively, equals a taxpayer’s net loss from all trades or businesses in excess of $500,000 (married) or $250,000 (other)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NOL Treatment: Excess business loss becomes treated as an NOL in subsequent year 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Relationship to Other Loss Limitation Rules: The excess business loss rule applies after other loss limitation rules (e.g., basis limitations, “at risk” rules, passive activity rules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sz="2000" dirty="0" smtClean="0"/>
          </a:p>
          <a:p>
            <a:pPr marL="742950" lvl="1" indent="-285750">
              <a:buFont typeface="Arial"/>
              <a:buChar char="•"/>
            </a:pPr>
            <a:r>
              <a:rPr lang="en-US" sz="2000" b="1" dirty="0"/>
              <a:t>Planning Opportunity </a:t>
            </a:r>
            <a:r>
              <a:rPr lang="en-US" sz="2000" dirty="0"/>
              <a:t>– </a:t>
            </a:r>
            <a:r>
              <a:rPr lang="en-US" sz="2000" dirty="0" smtClean="0"/>
              <a:t>Review your personal tax situation if you have significant business losses and non-business income (ex: W-2 wages, interest/dividend income).  Avoid April 15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surprises!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618111"/>
            <a:ext cx="9158111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California Craft Brewers Association | www.CaliforniaCraftBeer.com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86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pTal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743" y="4978400"/>
            <a:ext cx="1031992" cy="1079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6533" y="3397956"/>
            <a:ext cx="7586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Tax Planning Opportunities for Independent </a:t>
            </a:r>
            <a:r>
              <a:rPr lang="en-US" b="1" dirty="0" smtClean="0"/>
              <a:t>Brewers </a:t>
            </a:r>
            <a:br>
              <a:rPr lang="en-US" b="1" dirty="0" smtClean="0"/>
            </a:br>
            <a:r>
              <a:rPr lang="en-US" b="1" dirty="0" smtClean="0"/>
              <a:t>Under the “Tax Cuts and Jobs Act” (TCJA)</a:t>
            </a:r>
            <a:endParaRPr lang="en-US" sz="4800" b="1" dirty="0"/>
          </a:p>
        </p:txBody>
      </p:sp>
      <p:pic>
        <p:nvPicPr>
          <p:cNvPr id="5" name="Picture 4" descr="No background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05" t="9453" r="31474" b="16209"/>
          <a:stretch/>
        </p:blipFill>
        <p:spPr>
          <a:xfrm>
            <a:off x="1845730" y="541866"/>
            <a:ext cx="2235200" cy="25760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618111"/>
            <a:ext cx="9158111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California Craft Brewers Association | www.CaliforniaCraftBeer.com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733" y="4261556"/>
            <a:ext cx="75861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Kirk Faris, CPA, Moss Adams LLP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286" y="1050490"/>
            <a:ext cx="4053381" cy="171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91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6533" y="3025423"/>
            <a:ext cx="7586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Thank you! </a:t>
            </a:r>
            <a:endParaRPr lang="en-US" sz="4800" b="1" dirty="0"/>
          </a:p>
        </p:txBody>
      </p:sp>
      <p:pic>
        <p:nvPicPr>
          <p:cNvPr id="5" name="Picture 4" descr="No background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05" t="9453" r="31474" b="16209"/>
          <a:stretch/>
        </p:blipFill>
        <p:spPr>
          <a:xfrm>
            <a:off x="1845730" y="338670"/>
            <a:ext cx="2235200" cy="25760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618111"/>
            <a:ext cx="9158111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California Craft Brewers Association | www.CaliforniaCraftBeer.com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933" y="3939823"/>
            <a:ext cx="7586134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500" dirty="0" smtClean="0"/>
              <a:t>Additional questions? </a:t>
            </a:r>
            <a:r>
              <a:rPr lang="en-US" sz="2500" dirty="0" smtClean="0">
                <a:hlinkClick r:id="rId3"/>
              </a:rPr>
              <a:t>Kirk.Faris@Mossadams.com</a:t>
            </a:r>
            <a:r>
              <a:rPr lang="en-US" sz="2500" dirty="0" smtClean="0"/>
              <a:t> </a:t>
            </a:r>
            <a:endParaRPr lang="en-US" sz="2500" dirty="0" smtClean="0">
              <a:solidFill>
                <a:srgbClr val="FF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500" dirty="0" smtClean="0"/>
              <a:t>Both the slides and a recording of this presentation available at </a:t>
            </a:r>
            <a:r>
              <a:rPr lang="en-US" sz="2500" dirty="0" smtClean="0">
                <a:hlinkClick r:id="rId4"/>
              </a:rPr>
              <a:t>www.CaliforniaCraftBeer.com</a:t>
            </a:r>
            <a:endParaRPr lang="en-US" sz="2500" dirty="0" smtClean="0"/>
          </a:p>
          <a:p>
            <a:pPr marL="342900" indent="-342900">
              <a:buFont typeface="Arial"/>
              <a:buChar char="•"/>
            </a:pPr>
            <a:r>
              <a:rPr lang="en-US" sz="2500" dirty="0" smtClean="0"/>
              <a:t>Please email </a:t>
            </a:r>
            <a:r>
              <a:rPr lang="en-US" sz="2500" dirty="0" smtClean="0">
                <a:hlinkClick r:id="rId5"/>
              </a:rPr>
              <a:t>feedback@californiacraftbeer.com</a:t>
            </a:r>
            <a:r>
              <a:rPr lang="en-US" sz="2500" dirty="0" smtClean="0"/>
              <a:t> with questions or comments</a:t>
            </a:r>
            <a:endParaRPr lang="en-US" sz="25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930" y="850070"/>
            <a:ext cx="4284137" cy="181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14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pTal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29" y="320605"/>
            <a:ext cx="1664406" cy="17410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5444" y="705556"/>
            <a:ext cx="5952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The (Simplified) Brewery Lifecycle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618111"/>
            <a:ext cx="9158111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California Craft Brewers Association | www.CaliforniaCraftBeer.com</a:t>
            </a:r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06257371"/>
              </p:ext>
            </p:extLst>
          </p:nvPr>
        </p:nvGraphicFramePr>
        <p:xfrm>
          <a:off x="1531055" y="29505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31055" y="1796430"/>
            <a:ext cx="19473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Financial Status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Raising capital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Cash-flow negative</a:t>
            </a:r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1200" b="1" dirty="0" smtClean="0"/>
              <a:t>Tax Concerns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Entity structure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Payroll/TTB Taxes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Flow-thru losses deductible for owners?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141534" y="1814691"/>
            <a:ext cx="27336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Financial Status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Potential distributions/buyouts for investors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Cash-flow positive</a:t>
            </a:r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1200" b="1" dirty="0" smtClean="0"/>
              <a:t>Tax Concerns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Tax rates (capital gain vs. operating income)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Tax timing (accelerate deductions, defer income)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Mandatory tax distributions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Tax credits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810749" y="1814691"/>
            <a:ext cx="18315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Financial Status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Managing growth needs (new equipment, etc.)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Cash-flow trending to positive</a:t>
            </a:r>
            <a:endParaRPr lang="en-US" sz="1200" dirty="0"/>
          </a:p>
          <a:p>
            <a:endParaRPr lang="en-US" sz="1200" dirty="0"/>
          </a:p>
          <a:p>
            <a:r>
              <a:rPr lang="en-US" sz="1200" b="1" dirty="0" smtClean="0"/>
              <a:t>Tax Concerns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Depreciation vs. operating income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Tax credits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42500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pTal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29" y="320605"/>
            <a:ext cx="1664406" cy="17410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5444" y="705556"/>
            <a:ext cx="623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Highlights of Tax Reform Provisions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15444" y="1676401"/>
            <a:ext cx="6928556" cy="4170409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All Taxpayers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Increased expensing for tangible property (Bonus &amp; 179)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Business Interest Limitations </a:t>
            </a:r>
            <a:endParaRPr lang="en-US" sz="2000" dirty="0" smtClean="0"/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Expanded </a:t>
            </a:r>
            <a:r>
              <a:rPr lang="en-US" sz="2000" dirty="0"/>
              <a:t>access to simplified accounting </a:t>
            </a:r>
            <a:r>
              <a:rPr lang="en-US" sz="2000" dirty="0" smtClean="0"/>
              <a:t>methods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Restrictions on Meals/Entertainment and Fringe Benefits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Domestic Production Activity Deduction Repealed</a:t>
            </a:r>
            <a:br>
              <a:rPr lang="en-US" sz="2000" dirty="0" smtClean="0"/>
            </a:b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C-Corporations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Lowers corporate tax rate from 35% to 21% and AMT </a:t>
            </a:r>
            <a:r>
              <a:rPr lang="en-US" sz="2000" dirty="0" smtClean="0"/>
              <a:t>repealed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Corporate NOL limitations</a:t>
            </a:r>
            <a:br>
              <a:rPr lang="en-US" sz="2000" dirty="0" smtClean="0"/>
            </a:b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Flow-</a:t>
            </a:r>
            <a:r>
              <a:rPr lang="en-US" sz="2000" b="1" dirty="0" err="1" smtClean="0"/>
              <a:t>Throughs</a:t>
            </a:r>
            <a:r>
              <a:rPr lang="en-US" sz="2000" dirty="0" smtClean="0"/>
              <a:t> (S-Corporations, Partnerships, LLC’s)</a:t>
            </a:r>
            <a:endParaRPr lang="en-US" sz="2000" dirty="0"/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20% Qualified Business Income Deduction</a:t>
            </a:r>
            <a:br>
              <a:rPr lang="en-US" sz="2000" dirty="0" smtClean="0"/>
            </a:b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Owners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Reduced overall tax rates offset by limitations on itemized deductions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Limitations </a:t>
            </a:r>
            <a:r>
              <a:rPr lang="en-US" sz="2000" dirty="0"/>
              <a:t>on </a:t>
            </a:r>
            <a:r>
              <a:rPr lang="en-US" sz="2000" dirty="0" smtClean="0"/>
              <a:t>excess </a:t>
            </a:r>
            <a:r>
              <a:rPr lang="en-US" sz="2000" dirty="0"/>
              <a:t>business losses from </a:t>
            </a:r>
            <a:r>
              <a:rPr lang="en-US" sz="2000" dirty="0" smtClean="0"/>
              <a:t>pass-</a:t>
            </a:r>
            <a:r>
              <a:rPr lang="en-US" sz="2000" dirty="0" err="1" smtClean="0"/>
              <a:t>throughs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Craft Beverage Modernization Act (Beer)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Reduced Beer Tax Rates (Small Brewers - $3.50 / barrel on first 60K barrels)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Transfer of Beer in Bond (Increases access to collaborative brews)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618111"/>
            <a:ext cx="9158111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California Craft Brewers Association | www.CaliforniaCraftBeer.com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75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pTal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29" y="320605"/>
            <a:ext cx="1664406" cy="17410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5444" y="705556"/>
            <a:ext cx="6212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Bonus Depreciation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15444" y="1676401"/>
            <a:ext cx="6747401" cy="4767531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Bonus deprecation is increased to 100% for qualified property acquired and placed in service after Sept 27, 2017 but before Jan 1, 2023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Pre-reform law: Bonus depreciation set at </a:t>
            </a:r>
            <a:r>
              <a:rPr lang="en-US" sz="2000" dirty="0" smtClean="0"/>
              <a:t>40</a:t>
            </a:r>
            <a:r>
              <a:rPr lang="en-US" sz="2000" dirty="0"/>
              <a:t>% for </a:t>
            </a:r>
            <a:r>
              <a:rPr lang="en-US" sz="2000" dirty="0" smtClean="0"/>
              <a:t>2018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Qualified </a:t>
            </a:r>
            <a:r>
              <a:rPr lang="en-US" sz="2000" dirty="0"/>
              <a:t>property includes: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New and used property, but must be in an arm’s length </a:t>
            </a:r>
            <a:r>
              <a:rPr lang="en-US" sz="2000" dirty="0" smtClean="0"/>
              <a:t>transaction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Qualified property </a:t>
            </a:r>
            <a:r>
              <a:rPr lang="en-US" sz="2000" b="1" u="sng" dirty="0" smtClean="0"/>
              <a:t>does not</a:t>
            </a:r>
            <a:r>
              <a:rPr lang="en-US" sz="2000" dirty="0" smtClean="0"/>
              <a:t> include: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Most real property (ex: Land, Buildings)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“Qualified Improvement Property”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Leasehold improvements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Restaurant Improvements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Retail Improvements</a:t>
            </a:r>
            <a:br>
              <a:rPr lang="en-US" sz="2000" dirty="0" smtClean="0"/>
            </a:b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Planning Opportunity </a:t>
            </a:r>
            <a:r>
              <a:rPr lang="en-US" sz="2000" dirty="0" smtClean="0"/>
              <a:t>– New equipment purchases can significantly reduce taxable income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618111"/>
            <a:ext cx="9158111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California Craft Brewers Association | www.CaliforniaCraftBeer.com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0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pTal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29" y="320605"/>
            <a:ext cx="1664406" cy="17410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5444" y="705556"/>
            <a:ext cx="6212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Section 179 Deduction Expanded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15444" y="1676401"/>
            <a:ext cx="692855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Increases the amount a taxpayer may expense to $</a:t>
            </a:r>
            <a:r>
              <a:rPr lang="en-US" sz="2000" dirty="0" smtClean="0"/>
              <a:t>1,000,000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Pre-reform </a:t>
            </a:r>
            <a:r>
              <a:rPr lang="en-US" sz="2000" dirty="0"/>
              <a:t>law: </a:t>
            </a:r>
            <a:r>
              <a:rPr lang="en-US" sz="2000" dirty="0" smtClean="0"/>
              <a:t>$510,000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Increases </a:t>
            </a:r>
            <a:r>
              <a:rPr lang="en-US" sz="2000" dirty="0"/>
              <a:t>the phase-out threshold to $2,500,000 </a:t>
            </a:r>
            <a:endParaRPr lang="en-US" sz="2000" dirty="0" smtClean="0"/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Pre-reform law: </a:t>
            </a:r>
            <a:r>
              <a:rPr lang="en-US" sz="2000" dirty="0" smtClean="0"/>
              <a:t>$2,030,000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Expands </a:t>
            </a:r>
            <a:r>
              <a:rPr lang="en-US" sz="2000" dirty="0"/>
              <a:t>eligibility of Section 179 to include: 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Qualified improvement property (QIP</a:t>
            </a:r>
            <a:r>
              <a:rPr lang="en-US" sz="2000" dirty="0" smtClean="0"/>
              <a:t>)</a:t>
            </a:r>
            <a:endParaRPr lang="en-US" sz="2000" dirty="0"/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Certain nonresidential real property improvements – specifically, roofs; heating, ventilation, and air-conditioning (HVAC) property; fire protection and alarm systems; and security </a:t>
            </a:r>
            <a:r>
              <a:rPr lang="en-US" sz="2000" dirty="0" smtClean="0"/>
              <a:t>systems</a:t>
            </a:r>
            <a:br>
              <a:rPr lang="en-US" sz="2000" dirty="0" smtClean="0"/>
            </a:b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Planning Opportunity</a:t>
            </a:r>
            <a:r>
              <a:rPr lang="en-US" sz="2000" dirty="0" smtClean="0"/>
              <a:t>– Section 179 Expensing can be used on certain fixed assets not eligible for Bonus Depreciation to further reduce taxable income (but not below $0)</a:t>
            </a:r>
            <a:endParaRPr lang="en-US" sz="2000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618111"/>
            <a:ext cx="9158111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California Craft Brewers Association | www.CaliforniaCraftBeer.com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09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pTal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29" y="320605"/>
            <a:ext cx="1664406" cy="17410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5444" y="705556"/>
            <a:ext cx="5686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Business Interest Limitations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15444" y="1676401"/>
            <a:ext cx="6928556" cy="4767531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Business Interest Expense limited to </a:t>
            </a:r>
            <a:r>
              <a:rPr lang="en-US" sz="2000" dirty="0"/>
              <a:t>sum of: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30% of “adjusted taxable income</a:t>
            </a:r>
            <a:r>
              <a:rPr lang="en-US" sz="2000" dirty="0" smtClean="0"/>
              <a:t>” and,</a:t>
            </a:r>
            <a:endParaRPr lang="en-US" sz="2000" dirty="0"/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Business interest </a:t>
            </a:r>
            <a:r>
              <a:rPr lang="en-US" sz="2000" dirty="0" smtClean="0"/>
              <a:t>income</a:t>
            </a:r>
            <a:br>
              <a:rPr lang="en-US" sz="2000" dirty="0" smtClean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Adjusted </a:t>
            </a:r>
            <a:r>
              <a:rPr lang="en-US" dirty="0"/>
              <a:t>taxable income: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Generally, taxable income excluding net interest, depreciation, and amortization expense (through 2022)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Interest </a:t>
            </a:r>
            <a:r>
              <a:rPr lang="en-US" dirty="0"/>
              <a:t>limited is carried forward indefinitely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Businesses </a:t>
            </a:r>
            <a:r>
              <a:rPr lang="en-US" dirty="0"/>
              <a:t>with average gross receipts of $25M or </a:t>
            </a:r>
            <a:r>
              <a:rPr lang="en-US" dirty="0" smtClean="0"/>
              <a:t>less are exempt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But</a:t>
            </a:r>
            <a:r>
              <a:rPr lang="en-US" dirty="0" smtClean="0"/>
              <a:t>, flow-through businesses with more than 35% of profits/losses allocable to non-active partners are subject to this rule regardless of average annual gross receipts amount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Planning Opportunity </a:t>
            </a:r>
            <a:r>
              <a:rPr lang="en-US" dirty="0"/>
              <a:t>– </a:t>
            </a:r>
            <a:r>
              <a:rPr lang="en-US" dirty="0" smtClean="0"/>
              <a:t>Work with your CPA ahead of time to confirm if this rule applies to you and avoid negative surprises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742950" lvl="1" indent="-285750">
              <a:buFontTx/>
              <a:buChar char="-"/>
            </a:pP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618111"/>
            <a:ext cx="9158111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California Craft Brewers Association | www.CaliforniaCraftBeer.com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73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pTal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29" y="320605"/>
            <a:ext cx="1664406" cy="17410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5444" y="705556"/>
            <a:ext cx="56949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Expanded Access to Simplified Methods of </a:t>
            </a:r>
            <a:r>
              <a:rPr lang="en-US" sz="3200" b="1" dirty="0" smtClean="0"/>
              <a:t>Accounting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15444" y="1676401"/>
            <a:ext cx="6928556" cy="4741652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Expanded </a:t>
            </a:r>
            <a:r>
              <a:rPr lang="en-US" sz="2000" dirty="0"/>
              <a:t>access to simplified accounting methods for businesses </a:t>
            </a:r>
            <a:r>
              <a:rPr lang="en-US" sz="2000" dirty="0" smtClean="0"/>
              <a:t>with: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Average </a:t>
            </a:r>
            <a:r>
              <a:rPr lang="en-US" sz="2000" dirty="0"/>
              <a:t>gross receipts for prior three years of less than $</a:t>
            </a:r>
            <a:r>
              <a:rPr lang="en-US" sz="2000" dirty="0" smtClean="0"/>
              <a:t>25M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Flow-through businesses, cannot have more than 35% of profits/losses allocable to non-active investors</a:t>
            </a: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b="1" dirty="0"/>
              <a:t>May use the cash method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Exempt from requirement to maintain </a:t>
            </a:r>
            <a:r>
              <a:rPr lang="en-US" sz="2000" dirty="0" smtClean="0"/>
              <a:t>inventories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May </a:t>
            </a:r>
            <a:r>
              <a:rPr lang="en-US" sz="2000" dirty="0"/>
              <a:t>follow financial statement method or treat as non-incidental materials and </a:t>
            </a:r>
            <a:r>
              <a:rPr lang="en-US" sz="2000" dirty="0" smtClean="0"/>
              <a:t>supplies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/>
              <a:t>Ex: Direct costs (Hops, Malt, etc.) are still tracked like inventory, but not indirect costs</a:t>
            </a: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Exempt from uniform capitalization rules (Sec. 263A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b="1" dirty="0"/>
              <a:t>Planning Opportunity </a:t>
            </a:r>
            <a:r>
              <a:rPr lang="en-US" sz="2000" dirty="0"/>
              <a:t>– </a:t>
            </a:r>
            <a:r>
              <a:rPr lang="en-US" sz="2000" dirty="0" smtClean="0"/>
              <a:t>Simplify tax reporting by changing to cash-method of accounting </a:t>
            </a:r>
            <a:br>
              <a:rPr lang="en-US" sz="2000" dirty="0" smtClean="0"/>
            </a:b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Key Risk to be Aware of – </a:t>
            </a:r>
            <a:r>
              <a:rPr lang="en-US" sz="2000" dirty="0" smtClean="0"/>
              <a:t>California has not passed any ‘conformity’ laws for Tax Reform.  As a result, California breweries may not be able to use these simplified reporting methods on their California state tax returns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618111"/>
            <a:ext cx="9158111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California Craft Brewers Association | www.CaliforniaCraftBeer.com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7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pTal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29" y="320605"/>
            <a:ext cx="1664406" cy="17410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5444" y="705556"/>
            <a:ext cx="66352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Restrictions </a:t>
            </a:r>
            <a:r>
              <a:rPr lang="en-US" sz="3200" b="1" dirty="0"/>
              <a:t>on </a:t>
            </a:r>
            <a:r>
              <a:rPr lang="en-US" sz="3200" b="1" dirty="0" smtClean="0"/>
              <a:t>Meals/Entertainment and Fringe Benefits 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15444" y="1676401"/>
            <a:ext cx="6928556" cy="4662851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Entertainment </a:t>
            </a:r>
            <a:r>
              <a:rPr lang="en-US" dirty="0"/>
              <a:t>expenses no longer deductible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Sports Event Tickets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Golf/Social Club Dues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Concerts, Theatre, etc.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Meals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Still 50% deductible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“100%” deductible meals extremely limited (only holiday parties, company picnics now qualify)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Transportation Fringe Benefits (ex: commuter cards)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No longer deductible by company, still wage exclusion for employee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Bicycle Commuting Reimbursement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Now taxable to employees in full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Employee Achievement Awards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Cannot be cash, gift cards, vacations, meals, lodging, theatre/sporting tickets, etc.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618111"/>
            <a:ext cx="9158111" cy="30777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California Craft Brewers Association | www.CaliforniaCraftBeer.com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62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5614</TotalTime>
  <Words>1070</Words>
  <Application>Microsoft Office PowerPoint</Application>
  <PresentationFormat>On-screen Show (4:3)</PresentationFormat>
  <Paragraphs>223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CABS</dc:title>
  <dc:creator>Lester Jones</dc:creator>
  <cp:lastModifiedBy>Amy Pendergrass</cp:lastModifiedBy>
  <cp:revision>175</cp:revision>
  <dcterms:created xsi:type="dcterms:W3CDTF">2016-08-01T20:40:10Z</dcterms:created>
  <dcterms:modified xsi:type="dcterms:W3CDTF">2019-01-07T22:32:18Z</dcterms:modified>
</cp:coreProperties>
</file>