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72" r:id="rId5"/>
    <p:sldMasterId id="2147483679" r:id="rId6"/>
  </p:sldMasterIdLst>
  <p:notesMasterIdLst>
    <p:notesMasterId r:id="rId44"/>
  </p:notesMasterIdLst>
  <p:sldIdLst>
    <p:sldId id="310" r:id="rId7"/>
    <p:sldId id="256" r:id="rId8"/>
    <p:sldId id="307" r:id="rId9"/>
    <p:sldId id="260" r:id="rId10"/>
    <p:sldId id="302" r:id="rId11"/>
    <p:sldId id="262" r:id="rId12"/>
    <p:sldId id="266" r:id="rId13"/>
    <p:sldId id="267" r:id="rId14"/>
    <p:sldId id="268" r:id="rId15"/>
    <p:sldId id="300" r:id="rId16"/>
    <p:sldId id="265" r:id="rId17"/>
    <p:sldId id="264" r:id="rId18"/>
    <p:sldId id="270" r:id="rId19"/>
    <p:sldId id="271" r:id="rId20"/>
    <p:sldId id="273" r:id="rId21"/>
    <p:sldId id="276" r:id="rId22"/>
    <p:sldId id="303" r:id="rId23"/>
    <p:sldId id="275" r:id="rId24"/>
    <p:sldId id="274" r:id="rId25"/>
    <p:sldId id="281" r:id="rId26"/>
    <p:sldId id="282" r:id="rId27"/>
    <p:sldId id="280" r:id="rId28"/>
    <p:sldId id="283" r:id="rId29"/>
    <p:sldId id="279" r:id="rId30"/>
    <p:sldId id="278" r:id="rId31"/>
    <p:sldId id="287" r:id="rId32"/>
    <p:sldId id="286" r:id="rId33"/>
    <p:sldId id="294" r:id="rId34"/>
    <p:sldId id="285" r:id="rId35"/>
    <p:sldId id="301" r:id="rId36"/>
    <p:sldId id="304" r:id="rId37"/>
    <p:sldId id="309" r:id="rId38"/>
    <p:sldId id="308" r:id="rId39"/>
    <p:sldId id="290" r:id="rId40"/>
    <p:sldId id="289" r:id="rId41"/>
    <p:sldId id="288" r:id="rId42"/>
    <p:sldId id="29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E49"/>
    <a:srgbClr val="000000"/>
    <a:srgbClr val="E84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84"/>
  </p:normalViewPr>
  <p:slideViewPr>
    <p:cSldViewPr>
      <p:cViewPr varScale="1">
        <p:scale>
          <a:sx n="77" d="100"/>
          <a:sy n="77" d="100"/>
        </p:scale>
        <p:origin x="16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A617D-A572-4C23-84F4-579EF75608DC}" type="datetimeFigureOut">
              <a:rPr lang="en-US" smtClean="0"/>
              <a:t>9/17/2019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DAA8E-3A35-4D40-8399-4EE38C64B8D5}" type="slidenum">
              <a:rPr lang="en-US" smtClean="0"/>
              <a:t>‹#›</a:t>
            </a:fld>
            <a:endParaRPr lang="en-US"/>
          </a:p>
        </p:txBody>
      </p:sp>
    </p:spTree>
    <p:extLst>
      <p:ext uri="{BB962C8B-B14F-4D97-AF65-F5344CB8AC3E}">
        <p14:creationId xmlns:p14="http://schemas.microsoft.com/office/powerpoint/2010/main" val="367238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Biotransformation is not a one-dimensional  thing, </a:t>
            </a:r>
          </a:p>
          <a:p>
            <a:endParaRPr lang="en-US" dirty="0"/>
          </a:p>
        </p:txBody>
      </p:sp>
      <p:sp>
        <p:nvSpPr>
          <p:cNvPr id="4" name="Slide Number Placeholder 3"/>
          <p:cNvSpPr>
            <a:spLocks noGrp="1"/>
          </p:cNvSpPr>
          <p:nvPr>
            <p:ph type="sldNum" sz="quarter" idx="10"/>
          </p:nvPr>
        </p:nvSpPr>
        <p:spPr/>
        <p:txBody>
          <a:bodyPr/>
          <a:lstStyle/>
          <a:p>
            <a:fld id="{F6ADAA8E-3A35-4D40-8399-4EE38C64B8D5}" type="slidenum">
              <a:rPr lang="en-US" smtClean="0"/>
              <a:t>6</a:t>
            </a:fld>
            <a:endParaRPr lang="en-US"/>
          </a:p>
        </p:txBody>
      </p:sp>
    </p:spTree>
    <p:extLst>
      <p:ext uri="{BB962C8B-B14F-4D97-AF65-F5344CB8AC3E}">
        <p14:creationId xmlns:p14="http://schemas.microsoft.com/office/powerpoint/2010/main" val="14776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Biotransformation is not a one-dimensional  thing, </a:t>
            </a:r>
          </a:p>
          <a:p>
            <a:endParaRPr lang="en-US"/>
          </a:p>
        </p:txBody>
      </p:sp>
      <p:sp>
        <p:nvSpPr>
          <p:cNvPr id="4" name="Slide Number Placeholder 3"/>
          <p:cNvSpPr>
            <a:spLocks noGrp="1"/>
          </p:cNvSpPr>
          <p:nvPr>
            <p:ph type="sldNum" sz="quarter" idx="10"/>
          </p:nvPr>
        </p:nvSpPr>
        <p:spPr/>
        <p:txBody>
          <a:bodyPr/>
          <a:lstStyle/>
          <a:p>
            <a:fld id="{F6ADAA8E-3A35-4D40-8399-4EE38C64B8D5}" type="slidenum">
              <a:rPr lang="en-US" smtClean="0"/>
              <a:t>7</a:t>
            </a:fld>
            <a:endParaRPr lang="en-US"/>
          </a:p>
        </p:txBody>
      </p:sp>
    </p:spTree>
    <p:extLst>
      <p:ext uri="{BB962C8B-B14F-4D97-AF65-F5344CB8AC3E}">
        <p14:creationId xmlns:p14="http://schemas.microsoft.com/office/powerpoint/2010/main" val="426309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Biotransformation is not a one-dimensional  thing, </a:t>
            </a:r>
          </a:p>
          <a:p>
            <a:endParaRPr lang="en-US"/>
          </a:p>
        </p:txBody>
      </p:sp>
      <p:sp>
        <p:nvSpPr>
          <p:cNvPr id="4" name="Slide Number Placeholder 3"/>
          <p:cNvSpPr>
            <a:spLocks noGrp="1"/>
          </p:cNvSpPr>
          <p:nvPr>
            <p:ph type="sldNum" sz="quarter" idx="10"/>
          </p:nvPr>
        </p:nvSpPr>
        <p:spPr/>
        <p:txBody>
          <a:bodyPr/>
          <a:lstStyle/>
          <a:p>
            <a:fld id="{F6ADAA8E-3A35-4D40-8399-4EE38C64B8D5}" type="slidenum">
              <a:rPr lang="en-US" smtClean="0"/>
              <a:t>8</a:t>
            </a:fld>
            <a:endParaRPr lang="en-US"/>
          </a:p>
        </p:txBody>
      </p:sp>
    </p:spTree>
    <p:extLst>
      <p:ext uri="{BB962C8B-B14F-4D97-AF65-F5344CB8AC3E}">
        <p14:creationId xmlns:p14="http://schemas.microsoft.com/office/powerpoint/2010/main" val="42914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Biotransformation is not a one-dimensional  thing, </a:t>
            </a:r>
          </a:p>
          <a:p>
            <a:endParaRPr lang="en-US"/>
          </a:p>
        </p:txBody>
      </p:sp>
      <p:sp>
        <p:nvSpPr>
          <p:cNvPr id="4" name="Slide Number Placeholder 3"/>
          <p:cNvSpPr>
            <a:spLocks noGrp="1"/>
          </p:cNvSpPr>
          <p:nvPr>
            <p:ph type="sldNum" sz="quarter" idx="10"/>
          </p:nvPr>
        </p:nvSpPr>
        <p:spPr/>
        <p:txBody>
          <a:bodyPr/>
          <a:lstStyle/>
          <a:p>
            <a:fld id="{F6ADAA8E-3A35-4D40-8399-4EE38C64B8D5}" type="slidenum">
              <a:rPr lang="en-US" smtClean="0"/>
              <a:t>9</a:t>
            </a:fld>
            <a:endParaRPr lang="en-US"/>
          </a:p>
        </p:txBody>
      </p:sp>
    </p:spTree>
    <p:extLst>
      <p:ext uri="{BB962C8B-B14F-4D97-AF65-F5344CB8AC3E}">
        <p14:creationId xmlns:p14="http://schemas.microsoft.com/office/powerpoint/2010/main" val="201840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5325" y="1066799"/>
            <a:ext cx="8229600" cy="3429001"/>
          </a:xfrm>
          <a:prstGeom prst="rect">
            <a:avLst/>
          </a:prstGeom>
        </p:spPr>
        <p:txBody>
          <a:bodyPr vert="horz" lIns="91440" tIns="45720" rIns="91440" bIns="45720" rtlCol="0" anchor="ctr">
            <a:normAutofit/>
          </a:bodyPr>
          <a:lstStyle>
            <a:lvl1pPr algn="ctr">
              <a:defRPr sz="8000"/>
            </a:lvl1pPr>
          </a:lstStyle>
          <a:p>
            <a:r>
              <a:rPr lang="en-US" dirty="0"/>
              <a:t>Click to edit Master title style</a:t>
            </a:r>
          </a:p>
        </p:txBody>
      </p:sp>
      <p:sp>
        <p:nvSpPr>
          <p:cNvPr id="8" name="Subtitle 2"/>
          <p:cNvSpPr>
            <a:spLocks noGrp="1"/>
          </p:cNvSpPr>
          <p:nvPr>
            <p:ph type="subTitle" idx="1"/>
          </p:nvPr>
        </p:nvSpPr>
        <p:spPr>
          <a:xfrm>
            <a:off x="1143000" y="4724400"/>
            <a:ext cx="6858000" cy="533400"/>
          </a:xfrm>
          <a:prstGeom prst="rect">
            <a:avLst/>
          </a:prstGeom>
        </p:spPr>
        <p:txBody>
          <a:bodyPr/>
          <a:lstStyle>
            <a:lvl1pPr marL="0" indent="0" algn="ctr">
              <a:buNone/>
              <a:defRPr sz="2400" b="0" i="0">
                <a:latin typeface="Myriad Pro Light" charset="0"/>
                <a:ea typeface="Myriad Pro Light" charset="0"/>
                <a:cs typeface="Myriad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718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marL="0" indent="0">
              <a:buFont typeface="Arial" charset="0"/>
              <a:buNone/>
              <a:defRPr>
                <a:solidFill>
                  <a:srgbClr val="303E49"/>
                </a:solidFill>
                <a:latin typeface="Myriad Pro" charset="0"/>
                <a:ea typeface="Myriad Pro" charset="0"/>
                <a:cs typeface="Myriad Pro" charset="0"/>
              </a:defRPr>
            </a:lvl1pPr>
            <a:lvl2pPr marL="457200" indent="0">
              <a:buNone/>
              <a:defRPr b="0" i="0">
                <a:solidFill>
                  <a:srgbClr val="303E49"/>
                </a:solidFill>
                <a:latin typeface="Myriad Pro Light" charset="0"/>
                <a:ea typeface="Myriad Pro Light" charset="0"/>
                <a:cs typeface="Myriad Pro Light" charset="0"/>
              </a:defRPr>
            </a:lvl2pPr>
            <a:lvl3pPr marL="914400" indent="0">
              <a:buNone/>
              <a:defRPr b="0" i="0">
                <a:solidFill>
                  <a:srgbClr val="303E49"/>
                </a:solidFill>
                <a:latin typeface="Myriad Pro Light" charset="0"/>
                <a:ea typeface="Myriad Pro Light" charset="0"/>
                <a:cs typeface="Myriad Pro Light" charset="0"/>
              </a:defRPr>
            </a:lvl3pPr>
            <a:lvl4pPr marL="1371600" indent="0">
              <a:buNone/>
              <a:defRPr b="0" i="0">
                <a:solidFill>
                  <a:srgbClr val="303E49"/>
                </a:solidFill>
                <a:latin typeface="Myriad Pro Light" charset="0"/>
                <a:ea typeface="Myriad Pro Light" charset="0"/>
                <a:cs typeface="Myriad Pro Light" charset="0"/>
              </a:defRPr>
            </a:lvl4pPr>
            <a:lvl5pPr marL="1828800" indent="0">
              <a:buNone/>
              <a:defRPr b="0" i="0">
                <a:solidFill>
                  <a:srgbClr val="303E49"/>
                </a:solidFill>
                <a:latin typeface="Myriad Pro Light" charset="0"/>
                <a:ea typeface="Myriad Pro Light" charset="0"/>
                <a:cs typeface="Myriad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041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Header BG">
    <p:spTree>
      <p:nvGrpSpPr>
        <p:cNvPr id="1" name=""/>
        <p:cNvGrpSpPr/>
        <p:nvPr/>
      </p:nvGrpSpPr>
      <p:grpSpPr>
        <a:xfrm>
          <a:off x="0" y="0"/>
          <a:ext cx="0" cy="0"/>
          <a:chOff x="0" y="0"/>
          <a:chExt cx="0" cy="0"/>
        </a:xfrm>
      </p:grpSpPr>
      <p:sp>
        <p:nvSpPr>
          <p:cNvPr id="4" name="Rectangle 3"/>
          <p:cNvSpPr/>
          <p:nvPr userDrawn="1"/>
        </p:nvSpPr>
        <p:spPr>
          <a:xfrm>
            <a:off x="0" y="0"/>
            <a:ext cx="9144000" cy="1690688"/>
          </a:xfrm>
          <a:prstGeom prst="rect">
            <a:avLst/>
          </a:prstGeom>
          <a:solidFill>
            <a:srgbClr val="303E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2055813"/>
            <a:ext cx="7886700" cy="4121150"/>
          </a:xfrm>
          <a:prstGeom prst="rect">
            <a:avLst/>
          </a:prstGeom>
        </p:spPr>
        <p:txBody>
          <a:bodyPr/>
          <a:lstStyle>
            <a:lvl1pPr marL="0" indent="0">
              <a:buFont typeface="Arial" charset="0"/>
              <a:buNone/>
              <a:defRPr>
                <a:solidFill>
                  <a:srgbClr val="303E49"/>
                </a:solidFill>
                <a:latin typeface="Myriad Pro" charset="0"/>
                <a:ea typeface="Myriad Pro" charset="0"/>
                <a:cs typeface="Myriad Pro" charset="0"/>
              </a:defRPr>
            </a:lvl1pPr>
            <a:lvl2pPr marL="457200" indent="0">
              <a:buNone/>
              <a:defRPr b="0" i="0">
                <a:solidFill>
                  <a:srgbClr val="303E49"/>
                </a:solidFill>
                <a:latin typeface="Myriad Pro Light" charset="0"/>
                <a:ea typeface="Myriad Pro Light" charset="0"/>
                <a:cs typeface="Myriad Pro Light" charset="0"/>
              </a:defRPr>
            </a:lvl2pPr>
            <a:lvl3pPr marL="914400" indent="0">
              <a:buNone/>
              <a:defRPr b="0" i="0">
                <a:solidFill>
                  <a:srgbClr val="303E49"/>
                </a:solidFill>
                <a:latin typeface="Myriad Pro Light" charset="0"/>
                <a:ea typeface="Myriad Pro Light" charset="0"/>
                <a:cs typeface="Myriad Pro Light" charset="0"/>
              </a:defRPr>
            </a:lvl3pPr>
            <a:lvl4pPr marL="1371600" indent="0">
              <a:buNone/>
              <a:defRPr b="0" i="0">
                <a:solidFill>
                  <a:srgbClr val="303E49"/>
                </a:solidFill>
                <a:latin typeface="Myriad Pro Light" charset="0"/>
                <a:ea typeface="Myriad Pro Light" charset="0"/>
                <a:cs typeface="Myriad Pro Light" charset="0"/>
              </a:defRPr>
            </a:lvl4pPr>
            <a:lvl5pPr marL="1828800" indent="0">
              <a:buNone/>
              <a:defRPr b="0" i="0">
                <a:solidFill>
                  <a:srgbClr val="303E49"/>
                </a:solidFill>
                <a:latin typeface="Myriad Pro Light" charset="0"/>
                <a:ea typeface="Myriad Pro Light" charset="0"/>
                <a:cs typeface="Myriad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218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hoto">
    <p:spTree>
      <p:nvGrpSpPr>
        <p:cNvPr id="1" name=""/>
        <p:cNvGrpSpPr/>
        <p:nvPr/>
      </p:nvGrpSpPr>
      <p:grpSpPr>
        <a:xfrm>
          <a:off x="0" y="0"/>
          <a:ext cx="0" cy="0"/>
          <a:chOff x="0" y="0"/>
          <a:chExt cx="0" cy="0"/>
        </a:xfrm>
      </p:grpSpPr>
      <p:sp>
        <p:nvSpPr>
          <p:cNvPr id="8" name="Rectangle 7"/>
          <p:cNvSpPr/>
          <p:nvPr userDrawn="1"/>
        </p:nvSpPr>
        <p:spPr>
          <a:xfrm>
            <a:off x="0" y="0"/>
            <a:ext cx="9144000" cy="2057400"/>
          </a:xfrm>
          <a:prstGeom prst="rect">
            <a:avLst/>
          </a:prstGeom>
          <a:solidFill>
            <a:srgbClr val="303E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65125"/>
            <a:ext cx="6305550" cy="854075"/>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2422525"/>
            <a:ext cx="7886700" cy="3754437"/>
          </a:xfrm>
          <a:prstGeom prst="rect">
            <a:avLst/>
          </a:prstGeom>
        </p:spPr>
        <p:txBody>
          <a:bodyPr/>
          <a:lstStyle>
            <a:lvl1pPr marL="0" indent="0">
              <a:buFont typeface="Arial" charset="0"/>
              <a:buNone/>
              <a:defRPr>
                <a:solidFill>
                  <a:srgbClr val="303E49"/>
                </a:solidFill>
                <a:latin typeface="Myriad Pro" charset="0"/>
                <a:ea typeface="Myriad Pro" charset="0"/>
                <a:cs typeface="Myriad Pro" charset="0"/>
              </a:defRPr>
            </a:lvl1pPr>
            <a:lvl2pPr marL="457200" indent="0">
              <a:buNone/>
              <a:defRPr b="0" i="0">
                <a:solidFill>
                  <a:srgbClr val="303E49"/>
                </a:solidFill>
                <a:latin typeface="Myriad Pro Light" charset="0"/>
                <a:ea typeface="Myriad Pro Light" charset="0"/>
                <a:cs typeface="Myriad Pro Light" charset="0"/>
              </a:defRPr>
            </a:lvl2pPr>
            <a:lvl3pPr marL="914400" indent="0">
              <a:buNone/>
              <a:defRPr b="0" i="0">
                <a:solidFill>
                  <a:srgbClr val="303E49"/>
                </a:solidFill>
                <a:latin typeface="Myriad Pro Light" charset="0"/>
                <a:ea typeface="Myriad Pro Light" charset="0"/>
                <a:cs typeface="Myriad Pro Light" charset="0"/>
              </a:defRPr>
            </a:lvl3pPr>
            <a:lvl4pPr marL="1371600" indent="0">
              <a:buNone/>
              <a:defRPr b="0" i="0">
                <a:solidFill>
                  <a:srgbClr val="303E49"/>
                </a:solidFill>
                <a:latin typeface="Myriad Pro Light" charset="0"/>
                <a:ea typeface="Myriad Pro Light" charset="0"/>
                <a:cs typeface="Myriad Pro Light" charset="0"/>
              </a:defRPr>
            </a:lvl4pPr>
            <a:lvl5pPr marL="1828800" indent="0">
              <a:buNone/>
              <a:defRPr b="0" i="0">
                <a:solidFill>
                  <a:srgbClr val="303E49"/>
                </a:solidFill>
                <a:latin typeface="Myriad Pro Light" charset="0"/>
                <a:ea typeface="Myriad Pro Light" charset="0"/>
                <a:cs typeface="Myriad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628650" y="365125"/>
            <a:ext cx="1352550" cy="1325563"/>
          </a:xfrm>
        </p:spPr>
        <p:txBody>
          <a:bodyPr/>
          <a:lstStyle/>
          <a:p>
            <a:endParaRPr lang="en-US"/>
          </a:p>
        </p:txBody>
      </p:sp>
      <p:sp>
        <p:nvSpPr>
          <p:cNvPr id="7" name="Text Placeholder 6"/>
          <p:cNvSpPr>
            <a:spLocks noGrp="1"/>
          </p:cNvSpPr>
          <p:nvPr>
            <p:ph type="body" sz="quarter" idx="11"/>
          </p:nvPr>
        </p:nvSpPr>
        <p:spPr>
          <a:xfrm>
            <a:off x="2209800" y="1143000"/>
            <a:ext cx="6305550" cy="547688"/>
          </a:xfrm>
        </p:spPr>
        <p:txBody>
          <a:bodyPr>
            <a:normAutofit/>
          </a:bodyPr>
          <a:lstStyle>
            <a:lvl1pPr>
              <a:defRPr sz="1800" b="0" i="0">
                <a:solidFill>
                  <a:schemeClr val="bg1"/>
                </a:solidFill>
                <a:latin typeface="Myriad Pro Light" charset="0"/>
                <a:ea typeface="Myriad Pro Light" charset="0"/>
                <a:cs typeface="Myriad Pro Light" charset="0"/>
              </a:defRPr>
            </a:lvl1pPr>
          </a:lstStyle>
          <a:p>
            <a:pPr lvl="0"/>
            <a:r>
              <a:rPr lang="en-US" dirty="0"/>
              <a:t>Click to edit Master text style</a:t>
            </a:r>
          </a:p>
        </p:txBody>
      </p:sp>
    </p:spTree>
    <p:extLst>
      <p:ext uri="{BB962C8B-B14F-4D97-AF65-F5344CB8AC3E}">
        <p14:creationId xmlns:p14="http://schemas.microsoft.com/office/powerpoint/2010/main" val="146340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9" name="Content Placeholder 2"/>
          <p:cNvSpPr>
            <a:spLocks noGrp="1"/>
          </p:cNvSpPr>
          <p:nvPr>
            <p:ph idx="10"/>
          </p:nvPr>
        </p:nvSpPr>
        <p:spPr>
          <a:xfrm>
            <a:off x="4648200" y="1825625"/>
            <a:ext cx="3867150" cy="4351338"/>
          </a:xfrm>
          <a:prstGeom prst="rect">
            <a:avLst/>
          </a:prstGeom>
        </p:spPr>
        <p:txBody>
          <a:bodyPr/>
          <a:lstStyle>
            <a:lvl1pPr marL="0" indent="0">
              <a:buFont typeface="Arial" charset="0"/>
              <a:buNone/>
              <a:defRPr>
                <a:solidFill>
                  <a:srgbClr val="303E49"/>
                </a:solidFill>
                <a:latin typeface="Myriad Pro" charset="0"/>
                <a:ea typeface="Myriad Pro" charset="0"/>
                <a:cs typeface="Myriad Pro" charset="0"/>
              </a:defRPr>
            </a:lvl1pPr>
            <a:lvl2pPr marL="457200" indent="0">
              <a:buNone/>
              <a:defRPr b="0" i="0">
                <a:solidFill>
                  <a:srgbClr val="303E49"/>
                </a:solidFill>
                <a:latin typeface="Myriad Pro Light" charset="0"/>
                <a:ea typeface="Myriad Pro Light" charset="0"/>
                <a:cs typeface="Myriad Pro Light" charset="0"/>
              </a:defRPr>
            </a:lvl2pPr>
            <a:lvl3pPr marL="914400" indent="0">
              <a:buNone/>
              <a:defRPr b="0" i="0">
                <a:solidFill>
                  <a:srgbClr val="303E49"/>
                </a:solidFill>
                <a:latin typeface="Myriad Pro Light" charset="0"/>
                <a:ea typeface="Myriad Pro Light" charset="0"/>
                <a:cs typeface="Myriad Pro Light" charset="0"/>
              </a:defRPr>
            </a:lvl3pPr>
            <a:lvl4pPr marL="1371600" indent="0">
              <a:buNone/>
              <a:defRPr b="0" i="0">
                <a:solidFill>
                  <a:srgbClr val="303E49"/>
                </a:solidFill>
                <a:latin typeface="Myriad Pro Light" charset="0"/>
                <a:ea typeface="Myriad Pro Light" charset="0"/>
                <a:cs typeface="Myriad Pro Light" charset="0"/>
              </a:defRPr>
            </a:lvl4pPr>
            <a:lvl5pPr marL="1828800" indent="0">
              <a:buNone/>
              <a:defRPr b="0" i="0">
                <a:solidFill>
                  <a:srgbClr val="303E49"/>
                </a:solidFill>
                <a:latin typeface="Myriad Pro Light" charset="0"/>
                <a:ea typeface="Myriad Pro Light" charset="0"/>
                <a:cs typeface="Myriad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1"/>
          </p:nvPr>
        </p:nvSpPr>
        <p:spPr>
          <a:xfrm>
            <a:off x="628650" y="1825625"/>
            <a:ext cx="3867150" cy="4351338"/>
          </a:xfrm>
          <a:prstGeom prst="rect">
            <a:avLst/>
          </a:prstGeom>
        </p:spPr>
        <p:txBody>
          <a:bodyPr/>
          <a:lstStyle>
            <a:lvl1pPr marL="0" indent="0">
              <a:buFont typeface="Arial" charset="0"/>
              <a:buNone/>
              <a:defRPr>
                <a:solidFill>
                  <a:srgbClr val="303E49"/>
                </a:solidFill>
                <a:latin typeface="Myriad Pro" charset="0"/>
                <a:ea typeface="Myriad Pro" charset="0"/>
                <a:cs typeface="Myriad Pro" charset="0"/>
              </a:defRPr>
            </a:lvl1pPr>
            <a:lvl2pPr marL="457200" indent="0">
              <a:buNone/>
              <a:defRPr b="0" i="0">
                <a:solidFill>
                  <a:srgbClr val="303E49"/>
                </a:solidFill>
                <a:latin typeface="Myriad Pro Light" charset="0"/>
                <a:ea typeface="Myriad Pro Light" charset="0"/>
                <a:cs typeface="Myriad Pro Light" charset="0"/>
              </a:defRPr>
            </a:lvl2pPr>
            <a:lvl3pPr marL="914400" indent="0">
              <a:buNone/>
              <a:defRPr b="0" i="0">
                <a:solidFill>
                  <a:srgbClr val="303E49"/>
                </a:solidFill>
                <a:latin typeface="Myriad Pro Light" charset="0"/>
                <a:ea typeface="Myriad Pro Light" charset="0"/>
                <a:cs typeface="Myriad Pro Light" charset="0"/>
              </a:defRPr>
            </a:lvl3pPr>
            <a:lvl4pPr marL="1371600" indent="0">
              <a:buNone/>
              <a:defRPr b="0" i="0">
                <a:solidFill>
                  <a:srgbClr val="303E49"/>
                </a:solidFill>
                <a:latin typeface="Myriad Pro Light" charset="0"/>
                <a:ea typeface="Myriad Pro Light" charset="0"/>
                <a:cs typeface="Myriad Pro Light" charset="0"/>
              </a:defRPr>
            </a:lvl4pPr>
            <a:lvl5pPr marL="1828800" indent="0">
              <a:buNone/>
              <a:defRPr b="0" i="0">
                <a:solidFill>
                  <a:srgbClr val="303E49"/>
                </a:solidFill>
                <a:latin typeface="Myriad Pro Light" charset="0"/>
                <a:ea typeface="Myriad Pro Light" charset="0"/>
                <a:cs typeface="Myriad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670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5325" y="1066799"/>
            <a:ext cx="8229600" cy="3429001"/>
          </a:xfrm>
          <a:prstGeom prst="rect">
            <a:avLst/>
          </a:prstGeom>
        </p:spPr>
        <p:txBody>
          <a:bodyPr vert="horz" lIns="91440" tIns="45720" rIns="91440" bIns="45720" rtlCol="0" anchor="ctr">
            <a:normAutofit/>
          </a:bodyPr>
          <a:lstStyle>
            <a:lvl1pPr algn="ctr">
              <a:defRPr sz="8000"/>
            </a:lvl1pPr>
          </a:lstStyle>
          <a:p>
            <a:r>
              <a:rPr lang="en-US" dirty="0"/>
              <a:t>Click to edit Master title style</a:t>
            </a:r>
          </a:p>
        </p:txBody>
      </p:sp>
      <p:sp>
        <p:nvSpPr>
          <p:cNvPr id="6" name="Subtitle 2"/>
          <p:cNvSpPr>
            <a:spLocks noGrp="1"/>
          </p:cNvSpPr>
          <p:nvPr>
            <p:ph type="subTitle" idx="1"/>
          </p:nvPr>
        </p:nvSpPr>
        <p:spPr>
          <a:xfrm>
            <a:off x="1143000" y="4724400"/>
            <a:ext cx="6858000" cy="533400"/>
          </a:xfrm>
          <a:prstGeom prst="rect">
            <a:avLst/>
          </a:prstGeom>
        </p:spPr>
        <p:txBody>
          <a:bodyPr/>
          <a:lstStyle>
            <a:lvl1pPr marL="0" indent="0" algn="ctr">
              <a:buNone/>
              <a:defRPr sz="2400" b="0" i="0">
                <a:latin typeface="Myriad Pro Light" charset="0"/>
                <a:ea typeface="Myriad Pro Light" charset="0"/>
                <a:cs typeface="Myriad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688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6" name="Content Placeholder 2"/>
          <p:cNvSpPr>
            <a:spLocks noGrp="1"/>
          </p:cNvSpPr>
          <p:nvPr>
            <p:ph idx="1"/>
          </p:nvPr>
        </p:nvSpPr>
        <p:spPr>
          <a:xfrm>
            <a:off x="628650" y="1825625"/>
            <a:ext cx="7886700" cy="4351338"/>
          </a:xfrm>
          <a:prstGeom prst="rect">
            <a:avLst/>
          </a:prstGeom>
        </p:spPr>
        <p:txBody>
          <a:bodyPr/>
          <a:lstStyle>
            <a:lvl1pPr marL="0" indent="0">
              <a:buFont typeface="Arial" charset="0"/>
              <a:buNone/>
              <a:defRPr>
                <a:solidFill>
                  <a:schemeClr val="bg1"/>
                </a:solidFill>
                <a:latin typeface="Myriad Pro" charset="0"/>
                <a:ea typeface="Myriad Pro" charset="0"/>
                <a:cs typeface="Myriad Pro" charset="0"/>
              </a:defRPr>
            </a:lvl1pPr>
            <a:lvl2pPr marL="457200" indent="0">
              <a:buNone/>
              <a:defRPr b="0" i="0">
                <a:solidFill>
                  <a:schemeClr val="bg1"/>
                </a:solidFill>
                <a:latin typeface="Myriad Pro Light" charset="0"/>
                <a:ea typeface="Myriad Pro Light" charset="0"/>
                <a:cs typeface="Myriad Pro Light" charset="0"/>
              </a:defRPr>
            </a:lvl2pPr>
            <a:lvl3pPr marL="914400" indent="0">
              <a:buNone/>
              <a:defRPr b="0" i="0">
                <a:solidFill>
                  <a:schemeClr val="bg1"/>
                </a:solidFill>
                <a:latin typeface="Myriad Pro Light" charset="0"/>
                <a:ea typeface="Myriad Pro Light" charset="0"/>
                <a:cs typeface="Myriad Pro Light" charset="0"/>
              </a:defRPr>
            </a:lvl3pPr>
            <a:lvl4pPr marL="1371600" indent="0">
              <a:buNone/>
              <a:defRPr b="0" i="0">
                <a:solidFill>
                  <a:schemeClr val="bg1"/>
                </a:solidFill>
                <a:latin typeface="Myriad Pro Light" charset="0"/>
                <a:ea typeface="Myriad Pro Light" charset="0"/>
                <a:cs typeface="Myriad Pro Light" charset="0"/>
              </a:defRPr>
            </a:lvl4pPr>
            <a:lvl5pPr marL="1828800" indent="0">
              <a:buNone/>
              <a:defRPr b="0" i="0">
                <a:solidFill>
                  <a:schemeClr val="bg1"/>
                </a:solidFill>
                <a:latin typeface="Myriad Pro Light" charset="0"/>
                <a:ea typeface="Myriad Pro Light" charset="0"/>
                <a:cs typeface="Myriad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546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5325" y="1066799"/>
            <a:ext cx="8229600" cy="3429001"/>
          </a:xfrm>
          <a:prstGeom prst="rect">
            <a:avLst/>
          </a:prstGeom>
        </p:spPr>
        <p:txBody>
          <a:bodyPr vert="horz" lIns="91440" tIns="45720" rIns="91440" bIns="45720" rtlCol="0" anchor="ctr">
            <a:normAutofit/>
          </a:bodyPr>
          <a:lstStyle>
            <a:lvl1pPr algn="ctr">
              <a:defRPr sz="8000"/>
            </a:lvl1pPr>
          </a:lstStyle>
          <a:p>
            <a:r>
              <a:rPr lang="en-US" dirty="0"/>
              <a:t>Click to edit Master title style</a:t>
            </a:r>
          </a:p>
        </p:txBody>
      </p:sp>
      <p:sp>
        <p:nvSpPr>
          <p:cNvPr id="6" name="Subtitle 2"/>
          <p:cNvSpPr>
            <a:spLocks noGrp="1"/>
          </p:cNvSpPr>
          <p:nvPr>
            <p:ph type="subTitle" idx="1"/>
          </p:nvPr>
        </p:nvSpPr>
        <p:spPr>
          <a:xfrm>
            <a:off x="1143000" y="4724400"/>
            <a:ext cx="6858000" cy="533400"/>
          </a:xfrm>
          <a:prstGeom prst="rect">
            <a:avLst/>
          </a:prstGeom>
        </p:spPr>
        <p:txBody>
          <a:bodyPr/>
          <a:lstStyle>
            <a:lvl1pPr marL="0" indent="0" algn="ctr">
              <a:buNone/>
              <a:defRPr sz="2400" b="0" i="0">
                <a:latin typeface="Myriad Pro Light" charset="0"/>
                <a:ea typeface="Myriad Pro Light" charset="0"/>
                <a:cs typeface="Myriad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6157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6" name="Content Placeholder 2"/>
          <p:cNvSpPr>
            <a:spLocks noGrp="1"/>
          </p:cNvSpPr>
          <p:nvPr>
            <p:ph idx="1"/>
          </p:nvPr>
        </p:nvSpPr>
        <p:spPr>
          <a:xfrm>
            <a:off x="628650" y="1825625"/>
            <a:ext cx="7886700" cy="4351338"/>
          </a:xfrm>
          <a:prstGeom prst="rect">
            <a:avLst/>
          </a:prstGeom>
        </p:spPr>
        <p:txBody>
          <a:bodyPr/>
          <a:lstStyle>
            <a:lvl1pPr marL="0" indent="0">
              <a:buFont typeface="Arial" charset="0"/>
              <a:buNone/>
              <a:defRPr>
                <a:solidFill>
                  <a:schemeClr val="bg1"/>
                </a:solidFill>
                <a:latin typeface="Myriad Pro" charset="0"/>
                <a:ea typeface="Myriad Pro" charset="0"/>
                <a:cs typeface="Myriad Pro" charset="0"/>
              </a:defRPr>
            </a:lvl1pPr>
            <a:lvl2pPr marL="457200" indent="0">
              <a:buNone/>
              <a:defRPr b="0" i="0">
                <a:solidFill>
                  <a:schemeClr val="bg1"/>
                </a:solidFill>
                <a:latin typeface="Myriad Pro Light" charset="0"/>
                <a:ea typeface="Myriad Pro Light" charset="0"/>
                <a:cs typeface="Myriad Pro Light" charset="0"/>
              </a:defRPr>
            </a:lvl2pPr>
            <a:lvl3pPr marL="914400" indent="0">
              <a:buNone/>
              <a:defRPr b="0" i="0">
                <a:solidFill>
                  <a:schemeClr val="bg1"/>
                </a:solidFill>
                <a:latin typeface="Myriad Pro Light" charset="0"/>
                <a:ea typeface="Myriad Pro Light" charset="0"/>
                <a:cs typeface="Myriad Pro Light" charset="0"/>
              </a:defRPr>
            </a:lvl3pPr>
            <a:lvl4pPr marL="1371600" indent="0">
              <a:buNone/>
              <a:defRPr b="0" i="0">
                <a:solidFill>
                  <a:schemeClr val="bg1"/>
                </a:solidFill>
                <a:latin typeface="Myriad Pro Light" charset="0"/>
                <a:ea typeface="Myriad Pro Light" charset="0"/>
                <a:cs typeface="Myriad Pro Light" charset="0"/>
              </a:defRPr>
            </a:lvl4pPr>
            <a:lvl5pPr marL="1828800" indent="0">
              <a:buNone/>
              <a:defRPr b="0" i="0">
                <a:solidFill>
                  <a:schemeClr val="bg1"/>
                </a:solidFill>
                <a:latin typeface="Myriad Pro Light" charset="0"/>
                <a:ea typeface="Myriad Pro Light" charset="0"/>
                <a:cs typeface="Myriad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3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heme" Target="../theme/theme2.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ags" Target="../tags/tag1.xml"/><Relationship Id="rId4" Type="http://schemas.openxmlformats.org/officeDocument/2006/relationships/vmlDrawing" Target="../drawings/vmlDrawing1.v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heme" Target="../theme/theme3.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vmlDrawing" Target="../drawings/vmlDrawing2.v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167845"/>
            <a:ext cx="9144000" cy="701040"/>
          </a:xfrm>
          <a:prstGeom prst="rect">
            <a:avLst/>
          </a:prstGeom>
        </p:spPr>
      </p:pic>
      <p:sp>
        <p:nvSpPr>
          <p:cNvPr id="13" name="TextBox 12"/>
          <p:cNvSpPr txBox="1"/>
          <p:nvPr userDrawn="1"/>
        </p:nvSpPr>
        <p:spPr>
          <a:xfrm>
            <a:off x="455325" y="6477001"/>
            <a:ext cx="1221075" cy="123111"/>
          </a:xfrm>
          <a:prstGeom prst="rect">
            <a:avLst/>
          </a:prstGeom>
          <a:noFill/>
        </p:spPr>
        <p:txBody>
          <a:bodyPr wrap="square" lIns="0" tIns="0" rIns="0" bIns="0" rtlCol="0">
            <a:spAutoFit/>
          </a:bodyPr>
          <a:lstStyle/>
          <a:p>
            <a:r>
              <a:rPr lang="en-US" sz="800" b="1" i="1" cap="all" baseline="0" dirty="0">
                <a:latin typeface="Myriad Pro" charset="0"/>
                <a:ea typeface="Myriad Pro" charset="0"/>
                <a:cs typeface="Myriad Pro" charset="0"/>
              </a:rPr>
              <a:t>Lallemand Brewing</a:t>
            </a:r>
          </a:p>
        </p:txBody>
      </p:sp>
      <p:sp>
        <p:nvSpPr>
          <p:cNvPr id="14" name="Title Placeholder 1"/>
          <p:cNvSpPr>
            <a:spLocks noGrp="1"/>
          </p:cNvSpPr>
          <p:nvPr>
            <p:ph type="title"/>
          </p:nvPr>
        </p:nvSpPr>
        <p:spPr>
          <a:xfrm>
            <a:off x="455325" y="415827"/>
            <a:ext cx="8229600" cy="818392"/>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2"/>
          <p:cNvSpPr>
            <a:spLocks noGrp="1"/>
          </p:cNvSpPr>
          <p:nvPr>
            <p:ph type="body" idx="1"/>
          </p:nvPr>
        </p:nvSpPr>
        <p:spPr>
          <a:xfrm>
            <a:off x="457200" y="1524000"/>
            <a:ext cx="8229600" cy="422641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25927640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8" r:id="rId3"/>
    <p:sldLayoutId id="2147483687" r:id="rId4"/>
    <p:sldLayoutId id="2147483686" r:id="rId5"/>
  </p:sldLayoutIdLst>
  <p:txStyles>
    <p:titleStyle>
      <a:lvl1pPr algn="l" defTabSz="914400" rtl="0" eaLnBrk="1" latinLnBrk="0" hangingPunct="1">
        <a:lnSpc>
          <a:spcPct val="90000"/>
        </a:lnSpc>
        <a:spcBef>
          <a:spcPct val="0"/>
        </a:spcBef>
        <a:buNone/>
        <a:defRPr sz="4400" kern="1200">
          <a:solidFill>
            <a:srgbClr val="303E49"/>
          </a:solidFill>
          <a:latin typeface="Bebas Neue" charset="0"/>
          <a:ea typeface="Bebas Neue" charset="0"/>
          <a:cs typeface="Bebas Neue" charset="0"/>
        </a:defRPr>
      </a:lvl1pPr>
    </p:titleStyle>
    <p:bodyStyle>
      <a:lvl1pPr marL="0" indent="0" algn="l" defTabSz="914400" rtl="0" eaLnBrk="1" latinLnBrk="0" hangingPunct="1">
        <a:lnSpc>
          <a:spcPct val="90000"/>
        </a:lnSpc>
        <a:spcBef>
          <a:spcPts val="1000"/>
        </a:spcBef>
        <a:buFont typeface="Arial"/>
        <a:buNone/>
        <a:defRPr sz="2800" kern="1200">
          <a:solidFill>
            <a:srgbClr val="303E4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0886"/>
            <a:ext cx="9144000" cy="664972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167845"/>
            <a:ext cx="9144000" cy="701040"/>
          </a:xfrm>
          <a:prstGeom prst="rect">
            <a:avLst/>
          </a:prstGeom>
        </p:spPr>
      </p:pic>
      <p:graphicFrame>
        <p:nvGraphicFramePr>
          <p:cNvPr id="6" name="Object 5" hidden="1"/>
          <p:cNvGraphicFramePr>
            <a:graphicFrameLocks noChangeAspect="1"/>
          </p:cNvGraphicFramePr>
          <p:nvPr>
            <p:custDataLst>
              <p:tags r:id="rId5"/>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164" name="think-cell Slide" r:id="rId8" imgW="360" imgH="360" progId="">
                  <p:embed/>
                </p:oleObj>
              </mc:Choice>
              <mc:Fallback>
                <p:oleObj name="think-cell Slide" r:id="rId8" imgW="360" imgH="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userDrawn="1"/>
        </p:nvSpPr>
        <p:spPr>
          <a:xfrm>
            <a:off x="455325" y="6477001"/>
            <a:ext cx="1221075" cy="123111"/>
          </a:xfrm>
          <a:prstGeom prst="rect">
            <a:avLst/>
          </a:prstGeom>
          <a:noFill/>
        </p:spPr>
        <p:txBody>
          <a:bodyPr wrap="square" lIns="0" tIns="0" rIns="0" bIns="0" rtlCol="0">
            <a:spAutoFit/>
          </a:bodyPr>
          <a:lstStyle/>
          <a:p>
            <a:r>
              <a:rPr lang="en-US" sz="800" b="1" i="1" cap="all" baseline="0" dirty="0">
                <a:latin typeface="Myriad Pro" charset="0"/>
                <a:ea typeface="Myriad Pro" charset="0"/>
                <a:cs typeface="Myriad Pro" charset="0"/>
              </a:rPr>
              <a:t>Lallemand Brewing</a:t>
            </a:r>
          </a:p>
        </p:txBody>
      </p:sp>
      <p:sp>
        <p:nvSpPr>
          <p:cNvPr id="14" name="Title Placeholder 1"/>
          <p:cNvSpPr>
            <a:spLocks noGrp="1"/>
          </p:cNvSpPr>
          <p:nvPr>
            <p:ph type="title"/>
          </p:nvPr>
        </p:nvSpPr>
        <p:spPr>
          <a:xfrm>
            <a:off x="455325" y="415827"/>
            <a:ext cx="8229600" cy="818392"/>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2"/>
          <p:cNvSpPr>
            <a:spLocks noGrp="1"/>
          </p:cNvSpPr>
          <p:nvPr>
            <p:ph type="body" idx="1"/>
          </p:nvPr>
        </p:nvSpPr>
        <p:spPr>
          <a:xfrm>
            <a:off x="457200" y="1524000"/>
            <a:ext cx="8229600" cy="422641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251127257"/>
      </p:ext>
    </p:extLst>
  </p:cSld>
  <p:clrMap bg1="lt1" tx1="dk1" bg2="lt2" tx2="dk2" accent1="accent1" accent2="accent2" accent3="accent3" accent4="accent4" accent5="accent5" accent6="accent6" hlink="hlink" folHlink="folHlink"/>
  <p:sldLayoutIdLst>
    <p:sldLayoutId id="2147483708" r:id="rId1"/>
    <p:sldLayoutId id="214748367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b="0" kern="1200">
          <a:solidFill>
            <a:schemeClr val="bg1"/>
          </a:solidFill>
          <a:latin typeface="Bebas Neue" charset="0"/>
          <a:ea typeface="Bebas Neue" charset="0"/>
          <a:cs typeface="Bebas Neue" charset="0"/>
        </a:defRPr>
      </a:lvl1pPr>
    </p:titleStyle>
    <p:bodyStyle>
      <a:lvl1pPr marL="342900" indent="-342900" algn="l" defTabSz="914400" rtl="0" eaLnBrk="1" latinLnBrk="0" hangingPunct="1">
        <a:spcBef>
          <a:spcPct val="20000"/>
        </a:spcBef>
        <a:buClr>
          <a:srgbClr val="ED1B34"/>
        </a:buClr>
        <a:buFont typeface="Arial" pitchFamily="34" charset="0"/>
        <a:buNone/>
        <a:defRPr sz="2800" kern="1200">
          <a:solidFill>
            <a:schemeClr val="bg1"/>
          </a:solidFill>
          <a:latin typeface="Myriad Pro" charset="0"/>
          <a:ea typeface="Myriad Pro" charset="0"/>
          <a:cs typeface="Myriad Pro" charset="0"/>
        </a:defRPr>
      </a:lvl1pPr>
      <a:lvl2pPr marL="742950" indent="-285750" algn="l" defTabSz="914400" rtl="0" eaLnBrk="1" latinLnBrk="0" hangingPunct="1">
        <a:spcBef>
          <a:spcPct val="20000"/>
        </a:spcBef>
        <a:buClr>
          <a:srgbClr val="ED1B34"/>
        </a:buClr>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ED1B34"/>
        </a:buClr>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ED1B34"/>
        </a:buClr>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ED1B34"/>
        </a:buClr>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649719"/>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167845"/>
            <a:ext cx="9144000" cy="701040"/>
          </a:xfrm>
          <a:prstGeom prst="rect">
            <a:avLst/>
          </a:prstGeom>
        </p:spPr>
      </p:pic>
      <p:graphicFrame>
        <p:nvGraphicFramePr>
          <p:cNvPr id="6" name="Object 5" hidden="1"/>
          <p:cNvGraphicFramePr>
            <a:graphicFrameLocks noChangeAspect="1"/>
          </p:cNvGraphicFramePr>
          <p:nvPr>
            <p:custDataLst>
              <p:tags r:id="rId5"/>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283" name="think-cell Slide" r:id="rId8" imgW="360" imgH="360" progId="">
                  <p:embed/>
                </p:oleObj>
              </mc:Choice>
              <mc:Fallback>
                <p:oleObj name="think-cell Slide" r:id="rId8" imgW="360" imgH="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userDrawn="1"/>
        </p:nvSpPr>
        <p:spPr>
          <a:xfrm>
            <a:off x="455325" y="6477001"/>
            <a:ext cx="1221075" cy="123111"/>
          </a:xfrm>
          <a:prstGeom prst="rect">
            <a:avLst/>
          </a:prstGeom>
          <a:noFill/>
        </p:spPr>
        <p:txBody>
          <a:bodyPr wrap="square" lIns="0" tIns="0" rIns="0" bIns="0" rtlCol="0">
            <a:spAutoFit/>
          </a:bodyPr>
          <a:lstStyle/>
          <a:p>
            <a:r>
              <a:rPr lang="en-US" sz="800" b="1" i="1" cap="all" baseline="0" dirty="0">
                <a:latin typeface="Myriad Pro" charset="0"/>
                <a:ea typeface="Myriad Pro" charset="0"/>
                <a:cs typeface="Myriad Pro" charset="0"/>
              </a:rPr>
              <a:t>Lallemand Brewing</a:t>
            </a:r>
          </a:p>
        </p:txBody>
      </p:sp>
      <p:sp>
        <p:nvSpPr>
          <p:cNvPr id="14" name="Title Placeholder 1"/>
          <p:cNvSpPr>
            <a:spLocks noGrp="1"/>
          </p:cNvSpPr>
          <p:nvPr>
            <p:ph type="title"/>
          </p:nvPr>
        </p:nvSpPr>
        <p:spPr>
          <a:xfrm>
            <a:off x="455325" y="415827"/>
            <a:ext cx="8229600" cy="818392"/>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2"/>
          <p:cNvSpPr>
            <a:spLocks noGrp="1"/>
          </p:cNvSpPr>
          <p:nvPr>
            <p:ph type="body" idx="1"/>
          </p:nvPr>
        </p:nvSpPr>
        <p:spPr>
          <a:xfrm>
            <a:off x="457200" y="1524000"/>
            <a:ext cx="8229600" cy="422641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643557191"/>
      </p:ext>
    </p:extLst>
  </p:cSld>
  <p:clrMap bg1="lt1" tx1="dk1" bg2="lt2" tx2="dk2" accent1="accent1" accent2="accent2" accent3="accent3" accent4="accent4" accent5="accent5" accent6="accent6" hlink="hlink" folHlink="folHlink"/>
  <p:sldLayoutIdLst>
    <p:sldLayoutId id="2147483680"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b="0" kern="1200">
          <a:solidFill>
            <a:schemeClr val="bg1"/>
          </a:solidFill>
          <a:latin typeface="Bebas Neue" charset="0"/>
          <a:ea typeface="Bebas Neue" charset="0"/>
          <a:cs typeface="Bebas Neue" charset="0"/>
        </a:defRPr>
      </a:lvl1pPr>
    </p:titleStyle>
    <p:bodyStyle>
      <a:lvl1pPr marL="342900" indent="-342900" algn="l" defTabSz="914400" rtl="0" eaLnBrk="1" latinLnBrk="0" hangingPunct="1">
        <a:spcBef>
          <a:spcPct val="20000"/>
        </a:spcBef>
        <a:buClr>
          <a:srgbClr val="ED1B34"/>
        </a:buClr>
        <a:buFont typeface="Arial" pitchFamily="34" charset="0"/>
        <a:buNone/>
        <a:defRPr sz="2800" kern="1200">
          <a:solidFill>
            <a:schemeClr val="bg1"/>
          </a:solidFill>
          <a:latin typeface="Myriad Pro" charset="0"/>
          <a:ea typeface="Myriad Pro" charset="0"/>
          <a:cs typeface="Myriad Pro" charset="0"/>
        </a:defRPr>
      </a:lvl1pPr>
      <a:lvl2pPr marL="742950" indent="-285750" algn="l" defTabSz="914400" rtl="0" eaLnBrk="1" latinLnBrk="0" hangingPunct="1">
        <a:spcBef>
          <a:spcPct val="20000"/>
        </a:spcBef>
        <a:buClr>
          <a:srgbClr val="ED1B34"/>
        </a:buClr>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ED1B34"/>
        </a:buClr>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ED1B34"/>
        </a:buClr>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ED1B34"/>
        </a:buClr>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3E1C-EF7C-4FD6-98DA-CBCFED8669B1}"/>
              </a:ext>
            </a:extLst>
          </p:cNvPr>
          <p:cNvSpPr>
            <a:spLocks noGrp="1"/>
          </p:cNvSpPr>
          <p:nvPr>
            <p:ph type="title"/>
          </p:nvPr>
        </p:nvSpPr>
        <p:spPr/>
        <p:txBody>
          <a:bodyPr/>
          <a:lstStyle/>
          <a:p>
            <a:endParaRPr lang="en-US" dirty="0"/>
          </a:p>
        </p:txBody>
      </p:sp>
      <p:sp>
        <p:nvSpPr>
          <p:cNvPr id="3" name="Subtitle 2">
            <a:extLst>
              <a:ext uri="{FF2B5EF4-FFF2-40B4-BE49-F238E27FC236}">
                <a16:creationId xmlns:a16="http://schemas.microsoft.com/office/drawing/2014/main" id="{72EB53FB-8609-4411-AD39-C17982CD5328}"/>
              </a:ext>
            </a:extLst>
          </p:cNvPr>
          <p:cNvSpPr>
            <a:spLocks noGrp="1"/>
          </p:cNvSpPr>
          <p:nvPr>
            <p:ph type="subTitle" idx="1"/>
          </p:nvPr>
        </p:nvSpPr>
        <p:spPr/>
        <p:txBody>
          <a:bodyPr/>
          <a:lstStyle/>
          <a:p>
            <a:endParaRPr lang="en-US"/>
          </a:p>
        </p:txBody>
      </p:sp>
      <p:pic>
        <p:nvPicPr>
          <p:cNvPr id="5" name="Picture 4" descr="A picture containing photo, person&#10;&#10;Description automatically generated">
            <a:extLst>
              <a:ext uri="{FF2B5EF4-FFF2-40B4-BE49-F238E27FC236}">
                <a16:creationId xmlns:a16="http://schemas.microsoft.com/office/drawing/2014/main" id="{BAA0E80F-4D3A-4792-BD82-822DEB7B4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8290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4367" t="5667" r="4673"/>
          <a:stretch/>
        </p:blipFill>
        <p:spPr>
          <a:xfrm>
            <a:off x="228600" y="533400"/>
            <a:ext cx="8670067" cy="5257800"/>
          </a:xfrm>
          <a:prstGeom prst="rect">
            <a:avLst/>
          </a:prstGeom>
        </p:spPr>
      </p:pic>
    </p:spTree>
    <p:extLst>
      <p:ext uri="{BB962C8B-B14F-4D97-AF65-F5344CB8AC3E}">
        <p14:creationId xmlns:p14="http://schemas.microsoft.com/office/powerpoint/2010/main" val="131970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Yeast Factors</a:t>
            </a:r>
          </a:p>
        </p:txBody>
      </p:sp>
      <p:sp>
        <p:nvSpPr>
          <p:cNvPr id="3" name="Content Placeholder 2"/>
          <p:cNvSpPr>
            <a:spLocks noGrp="1"/>
          </p:cNvSpPr>
          <p:nvPr>
            <p:ph idx="1"/>
          </p:nvPr>
        </p:nvSpPr>
        <p:spPr>
          <a:xfrm>
            <a:off x="628650" y="2055813"/>
            <a:ext cx="7219950" cy="1068387"/>
          </a:xfrm>
        </p:spPr>
        <p:txBody>
          <a:bodyPr/>
          <a:lstStyle/>
          <a:p>
            <a:pPr marL="285750" indent="-285750">
              <a:buFont typeface="Arial" panose="020B0604020202020204" pitchFamily="34" charset="0"/>
              <a:buChar char="•"/>
            </a:pPr>
            <a:r>
              <a:rPr lang="en-US" dirty="0"/>
              <a:t>Yeast are complex</a:t>
            </a:r>
          </a:p>
          <a:p>
            <a:pPr marL="285750" indent="-285750">
              <a:buFont typeface="Arial" panose="020B0604020202020204" pitchFamily="34" charset="0"/>
              <a:buChar char="•"/>
            </a:pPr>
            <a:r>
              <a:rPr lang="en-US" dirty="0"/>
              <a:t>Many factors influence how yeast behaves</a:t>
            </a:r>
          </a:p>
          <a:p>
            <a:endParaRPr lang="en-US" dirty="0"/>
          </a:p>
        </p:txBody>
      </p:sp>
      <p:pic>
        <p:nvPicPr>
          <p:cNvPr id="4" name="Picture 3"/>
          <p:cNvPicPr>
            <a:picLocks noChangeAspect="1"/>
          </p:cNvPicPr>
          <p:nvPr/>
        </p:nvPicPr>
        <p:blipFill>
          <a:blip r:embed="rId2"/>
          <a:stretch>
            <a:fillRect/>
          </a:stretch>
        </p:blipFill>
        <p:spPr>
          <a:xfrm>
            <a:off x="1903436" y="3124200"/>
            <a:ext cx="5337128" cy="3268474"/>
          </a:xfrm>
          <a:prstGeom prst="rect">
            <a:avLst/>
          </a:prstGeom>
        </p:spPr>
      </p:pic>
    </p:spTree>
    <p:extLst>
      <p:ext uri="{BB962C8B-B14F-4D97-AF65-F5344CB8AC3E}">
        <p14:creationId xmlns:p14="http://schemas.microsoft.com/office/powerpoint/2010/main" val="43529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057400" y="69575"/>
            <a:ext cx="4800600" cy="6413450"/>
          </a:xfrm>
          <a:prstGeom prst="rect">
            <a:avLst/>
          </a:prstGeom>
        </p:spPr>
      </p:pic>
    </p:spTree>
    <p:extLst>
      <p:ext uri="{BB962C8B-B14F-4D97-AF65-F5344CB8AC3E}">
        <p14:creationId xmlns:p14="http://schemas.microsoft.com/office/powerpoint/2010/main" val="131646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Yeast Factors: </a:t>
            </a:r>
            <a:r>
              <a:rPr lang="en-US" dirty="0">
                <a:cs typeface="Arial" panose="020B0604020202020204" pitchFamily="34" charset="0"/>
              </a:rPr>
              <a:t>DH during late primary / early secondary</a:t>
            </a:r>
            <a:endParaRPr lang="en-US" dirty="0"/>
          </a:p>
        </p:txBody>
      </p:sp>
      <p:sp>
        <p:nvSpPr>
          <p:cNvPr id="3" name="Content Placeholder 2"/>
          <p:cNvSpPr>
            <a:spLocks noGrp="1"/>
          </p:cNvSpPr>
          <p:nvPr>
            <p:ph idx="1"/>
          </p:nvPr>
        </p:nvSpPr>
        <p:spPr/>
        <p:txBody>
          <a:bodyPr/>
          <a:lstStyle/>
          <a:p>
            <a:pPr lvl="0">
              <a:spcBef>
                <a:spcPts val="600"/>
              </a:spcBef>
              <a:spcAft>
                <a:spcPts val="600"/>
              </a:spcAft>
            </a:pPr>
            <a:r>
              <a:rPr lang="en-US" dirty="0"/>
              <a:t>Reasons to dry hop with yeast:</a:t>
            </a:r>
          </a:p>
          <a:p>
            <a:pPr marL="800100" lvl="1" indent="-342900">
              <a:spcBef>
                <a:spcPts val="600"/>
              </a:spcBef>
              <a:spcAft>
                <a:spcPts val="600"/>
              </a:spcAft>
              <a:buFont typeface="Arial" panose="020B0604020202020204" pitchFamily="34" charset="0"/>
              <a:buChar char="•"/>
            </a:pPr>
            <a:r>
              <a:rPr lang="en-US" dirty="0"/>
              <a:t>dissolved oxygen protection</a:t>
            </a:r>
          </a:p>
          <a:p>
            <a:pPr marL="800100" lvl="1" indent="-342900">
              <a:spcBef>
                <a:spcPts val="600"/>
              </a:spcBef>
              <a:spcAft>
                <a:spcPts val="600"/>
              </a:spcAft>
              <a:buFont typeface="Arial" panose="020B0604020202020204" pitchFamily="34" charset="0"/>
              <a:buChar char="•"/>
            </a:pPr>
            <a:r>
              <a:rPr lang="en-US" dirty="0"/>
              <a:t>natural mixing by convection</a:t>
            </a:r>
          </a:p>
          <a:p>
            <a:pPr marL="800100" lvl="1" indent="-342900">
              <a:spcBef>
                <a:spcPts val="600"/>
              </a:spcBef>
              <a:spcAft>
                <a:spcPts val="600"/>
              </a:spcAft>
              <a:buFont typeface="Arial" panose="020B0604020202020204" pitchFamily="34" charset="0"/>
              <a:buChar char="•"/>
            </a:pPr>
            <a:r>
              <a:rPr lang="en-US" dirty="0"/>
              <a:t>biotransformation of hop oil compounds</a:t>
            </a:r>
          </a:p>
          <a:p>
            <a:pPr marL="342900" lvl="0" indent="-342900">
              <a:spcBef>
                <a:spcPts val="600"/>
              </a:spcBef>
              <a:spcAft>
                <a:spcPts val="600"/>
              </a:spcAft>
            </a:pPr>
            <a:endParaRPr lang="en-US" dirty="0"/>
          </a:p>
          <a:p>
            <a:pPr>
              <a:spcBef>
                <a:spcPts val="600"/>
              </a:spcBef>
              <a:spcAft>
                <a:spcPts val="600"/>
              </a:spcAft>
            </a:pPr>
            <a:r>
              <a:rPr lang="en-US" dirty="0"/>
              <a:t>Things to consider:</a:t>
            </a:r>
          </a:p>
          <a:p>
            <a:pPr marL="800100" lvl="1" indent="-342900">
              <a:spcBef>
                <a:spcPts val="600"/>
              </a:spcBef>
              <a:spcAft>
                <a:spcPts val="600"/>
              </a:spcAft>
              <a:buFont typeface="Arial" panose="020B0604020202020204" pitchFamily="34" charset="0"/>
              <a:buChar char="•"/>
            </a:pPr>
            <a:r>
              <a:rPr lang="en-US" altLang="de-DE" dirty="0">
                <a:ea typeface="Arial Unicode MS" pitchFamily="34" charset="-128"/>
              </a:rPr>
              <a:t>stripping of aroma </a:t>
            </a:r>
          </a:p>
          <a:p>
            <a:pPr marL="800100" lvl="1" indent="-342900">
              <a:spcBef>
                <a:spcPts val="600"/>
              </a:spcBef>
              <a:spcAft>
                <a:spcPts val="600"/>
              </a:spcAft>
              <a:buFont typeface="Arial" panose="020B0604020202020204" pitchFamily="34" charset="0"/>
              <a:buChar char="•"/>
            </a:pPr>
            <a:r>
              <a:rPr lang="en-US" altLang="de-DE" dirty="0">
                <a:ea typeface="Arial Unicode MS" pitchFamily="34" charset="-128"/>
              </a:rPr>
              <a:t>loss of volatiles due to adsorption onto biomass</a:t>
            </a:r>
            <a:endParaRPr lang="en-GB" altLang="de-DE" dirty="0">
              <a:ea typeface="Arial Unicode MS" pitchFamily="34" charset="-128"/>
            </a:endParaRPr>
          </a:p>
          <a:p>
            <a:endParaRPr lang="en-US" dirty="0"/>
          </a:p>
        </p:txBody>
      </p:sp>
    </p:spTree>
    <p:extLst>
      <p:ext uri="{BB962C8B-B14F-4D97-AF65-F5344CB8AC3E}">
        <p14:creationId xmlns:p14="http://schemas.microsoft.com/office/powerpoint/2010/main" val="137286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Commonly Known Interactions</a:t>
            </a:r>
          </a:p>
        </p:txBody>
      </p:sp>
      <p:sp>
        <p:nvSpPr>
          <p:cNvPr id="7" name="Content Placeholder 6"/>
          <p:cNvSpPr>
            <a:spLocks noGrp="1"/>
          </p:cNvSpPr>
          <p:nvPr>
            <p:ph idx="1"/>
          </p:nvPr>
        </p:nvSpPr>
        <p:spPr/>
        <p:txBody>
          <a:bodyPr/>
          <a:lstStyle/>
          <a:p>
            <a:pPr marL="571500" indent="-571500">
              <a:buFont typeface="Arial" panose="020B0604020202020204" pitchFamily="34" charset="0"/>
              <a:buChar char="•"/>
            </a:pPr>
            <a:r>
              <a:rPr lang="en-US" sz="3600" dirty="0"/>
              <a:t>Stripping compounds during fermentation</a:t>
            </a:r>
            <a:r>
              <a:rPr lang="en-US" sz="2400" baseline="-25000" dirty="0"/>
              <a:t>(1,2)</a:t>
            </a:r>
          </a:p>
          <a:p>
            <a:pPr marL="857250" lvl="1" indent="-457200">
              <a:buFont typeface="Arial" panose="020B0604020202020204" pitchFamily="34" charset="0"/>
              <a:buChar char="•"/>
            </a:pPr>
            <a:r>
              <a:rPr lang="en-US" sz="3200" dirty="0"/>
              <a:t>CO2 production/Stripping</a:t>
            </a:r>
          </a:p>
          <a:p>
            <a:pPr marL="857250" lvl="1" indent="-457200">
              <a:buFont typeface="Arial" panose="020B0604020202020204" pitchFamily="34" charset="0"/>
              <a:buChar char="•"/>
            </a:pPr>
            <a:r>
              <a:rPr lang="en-US" sz="3200" dirty="0"/>
              <a:t>Adsorption</a:t>
            </a:r>
          </a:p>
          <a:p>
            <a:pPr marL="571500" indent="-571500">
              <a:buFont typeface="Arial" panose="020B0604020202020204" pitchFamily="34" charset="0"/>
              <a:buChar char="•"/>
            </a:pPr>
            <a:r>
              <a:rPr lang="en-US" sz="3600" dirty="0"/>
              <a:t>Masking?</a:t>
            </a:r>
          </a:p>
          <a:p>
            <a:pPr marL="571500" indent="-571500">
              <a:buFont typeface="Arial" panose="020B0604020202020204" pitchFamily="34" charset="0"/>
              <a:buChar char="•"/>
            </a:pPr>
            <a:r>
              <a:rPr lang="en-US" sz="3600" dirty="0"/>
              <a:t>Biotransformation</a:t>
            </a:r>
          </a:p>
          <a:p>
            <a:endParaRPr lang="en-US" dirty="0"/>
          </a:p>
        </p:txBody>
      </p:sp>
    </p:spTree>
    <p:extLst>
      <p:ext uri="{BB962C8B-B14F-4D97-AF65-F5344CB8AC3E}">
        <p14:creationId xmlns:p14="http://schemas.microsoft.com/office/powerpoint/2010/main" val="42069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a:cs typeface="Arial"/>
              </a:rPr>
              <a:t>Volatile compounds are lost by stripping </a:t>
            </a:r>
            <a:endParaRPr lang="en-US" dirty="0">
              <a:latin typeface="Arial" charset="0"/>
              <a:ea typeface="ＭＳ Ｐゴシック" charset="0"/>
              <a:cs typeface="Arial" charset="0"/>
            </a:endParaRPr>
          </a:p>
        </p:txBody>
      </p:sp>
      <p:grpSp>
        <p:nvGrpSpPr>
          <p:cNvPr id="4" name="Gruppieren 5"/>
          <p:cNvGrpSpPr/>
          <p:nvPr/>
        </p:nvGrpSpPr>
        <p:grpSpPr>
          <a:xfrm>
            <a:off x="1907212" y="1828800"/>
            <a:ext cx="5560501" cy="3934599"/>
            <a:chOff x="914400" y="942201"/>
            <a:chExt cx="5560501" cy="3934599"/>
          </a:xfrm>
        </p:grpSpPr>
        <p:pic>
          <p:nvPicPr>
            <p:cNvPr id="5" name="Picture 2" descr="Monitoring of the stripping of 30 volatile aroma compounds during beer fermentation. (A) Carbon dioxide evolution rate. (B) Release curves for the investigated analytes, grouped by families as discussed in the text. et.: ethyl. ac.: acetate. pro.: propanoate. but.: butanoate. dec.: decanoate. dodec.: dodecanoate. hex.: hexanoate. MP: 2-methylpropanoate. MB: methylbutanoate. oct.: octanoate."/>
            <p:cNvPicPr>
              <a:picLocks noChangeAspect="1" noChangeArrowheads="1"/>
            </p:cNvPicPr>
            <p:nvPr/>
          </p:nvPicPr>
          <p:blipFill rotWithShape="1">
            <a:blip r:embed="rId2">
              <a:extLst>
                <a:ext uri="{28A0092B-C50C-407E-A947-70E740481C1C}">
                  <a14:useLocalDpi xmlns:a14="http://schemas.microsoft.com/office/drawing/2010/main" val="0"/>
                </a:ext>
              </a:extLst>
            </a:blip>
            <a:srcRect t="43792" r="48396" b="38788"/>
            <a:stretch/>
          </p:blipFill>
          <p:spPr bwMode="auto">
            <a:xfrm>
              <a:off x="1022716" y="3062936"/>
              <a:ext cx="3445164" cy="1661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Monitoring of the stripping of 30 volatile aroma compounds during beer fermentation. (A) Carbon dioxide evolution rate. (B) Release curves for the investigated analytes, grouped by families as discussed in the text. et.: ethyl. ac.: acetate. pro.: propanoate. but.: butanoate. dec.: decanoate. dodec.: dodecanoate. hex.: hexanoate. MP: 2-methylpropanoate. MB: methylbutanoate. oct.: octanoate."/>
            <p:cNvPicPr>
              <a:picLocks noChangeAspect="1" noChangeArrowheads="1"/>
            </p:cNvPicPr>
            <p:nvPr/>
          </p:nvPicPr>
          <p:blipFill rotWithShape="1">
            <a:blip r:embed="rId2">
              <a:extLst>
                <a:ext uri="{28A0092B-C50C-407E-A947-70E740481C1C}">
                  <a14:useLocalDpi xmlns:a14="http://schemas.microsoft.com/office/drawing/2010/main" val="0"/>
                </a:ext>
              </a:extLst>
            </a:blip>
            <a:srcRect l="3131" t="23208" r="72235" b="59220"/>
            <a:stretch/>
          </p:blipFill>
          <p:spPr bwMode="auto">
            <a:xfrm>
              <a:off x="4495800" y="2971800"/>
              <a:ext cx="1623091" cy="1653983"/>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8"/>
            <p:cNvSpPr txBox="1"/>
            <p:nvPr/>
          </p:nvSpPr>
          <p:spPr>
            <a:xfrm>
              <a:off x="2745299" y="4599801"/>
              <a:ext cx="1956210" cy="276999"/>
            </a:xfrm>
            <a:prstGeom prst="rect">
              <a:avLst/>
            </a:prstGeom>
            <a:solidFill>
              <a:schemeClr val="bg1"/>
            </a:solidFill>
          </p:spPr>
          <p:txBody>
            <a:bodyPr wrap="square" rtlCol="0">
              <a:spAutoFit/>
            </a:bodyPr>
            <a:lstStyle/>
            <a:p>
              <a:pPr algn="ctr"/>
              <a:r>
                <a:rPr lang="de-DE" sz="1200" dirty="0">
                  <a:latin typeface="Arial" panose="020B0604020202020204" pitchFamily="34" charset="0"/>
                  <a:cs typeface="Arial" panose="020B0604020202020204" pitchFamily="34" charset="0"/>
                </a:rPr>
                <a:t>time (h)</a:t>
              </a:r>
            </a:p>
          </p:txBody>
        </p:sp>
        <p:pic>
          <p:nvPicPr>
            <p:cNvPr id="9" name="Picture 16" descr="Monitoring of the stripping of 30 volatile aroma compounds during beer fermentation. (A) Carbon dioxide evolution rate. (B) Release curves for the investigated analytes, grouped by families as discussed in the text. et.: ethyl. ac.: acetate. pro.: propanoate. but.: butanoate. dec.: decanoate. dodec.: dodecanoate. hex.: hexanoate. MP: 2-methylpropanoate. MB: methylbutanoate. oct.: octanoate."/>
            <p:cNvPicPr>
              <a:picLocks noChangeAspect="1" noChangeArrowheads="1"/>
            </p:cNvPicPr>
            <p:nvPr/>
          </p:nvPicPr>
          <p:blipFill rotWithShape="1">
            <a:blip r:embed="rId2">
              <a:extLst>
                <a:ext uri="{28A0092B-C50C-407E-A947-70E740481C1C}">
                  <a14:useLocalDpi xmlns:a14="http://schemas.microsoft.com/office/drawing/2010/main" val="0"/>
                </a:ext>
              </a:extLst>
            </a:blip>
            <a:srcRect l="33686" t="1786" r="33157" b="82928"/>
            <a:stretch/>
          </p:blipFill>
          <p:spPr bwMode="auto">
            <a:xfrm>
              <a:off x="1066800" y="1295400"/>
              <a:ext cx="1944244" cy="12805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10"/>
            <p:cNvSpPr txBox="1"/>
            <p:nvPr/>
          </p:nvSpPr>
          <p:spPr>
            <a:xfrm>
              <a:off x="1066800" y="942201"/>
              <a:ext cx="2514600" cy="276999"/>
            </a:xfrm>
            <a:prstGeom prst="rect">
              <a:avLst/>
            </a:prstGeom>
            <a:solidFill>
              <a:schemeClr val="bg1"/>
            </a:solidFill>
          </p:spPr>
          <p:txBody>
            <a:bodyPr wrap="square" rtlCol="0">
              <a:spAutoFit/>
            </a:bodyPr>
            <a:lstStyle/>
            <a:p>
              <a:pPr algn="ctr"/>
              <a:r>
                <a:rPr lang="en-US" sz="1200" b="1" dirty="0">
                  <a:latin typeface="Arial" panose="020B0604020202020204" pitchFamily="34" charset="0"/>
                  <a:cs typeface="Arial" panose="020B0604020202020204" pitchFamily="34" charset="0"/>
                </a:rPr>
                <a:t>carbon dioxide evolution rate</a:t>
              </a:r>
            </a:p>
          </p:txBody>
        </p:sp>
        <p:sp>
          <p:nvSpPr>
            <p:cNvPr id="11" name="Textfeld 11"/>
            <p:cNvSpPr txBox="1"/>
            <p:nvPr/>
          </p:nvSpPr>
          <p:spPr>
            <a:xfrm>
              <a:off x="914400" y="2710873"/>
              <a:ext cx="3087244" cy="276999"/>
            </a:xfrm>
            <a:prstGeom prst="rect">
              <a:avLst/>
            </a:prstGeom>
            <a:solidFill>
              <a:schemeClr val="bg1"/>
            </a:solidFill>
          </p:spPr>
          <p:txBody>
            <a:bodyPr wrap="square" rtlCol="0">
              <a:spAutoFit/>
            </a:bodyPr>
            <a:lstStyle/>
            <a:p>
              <a:pPr algn="ctr"/>
              <a:r>
                <a:rPr lang="en-US" sz="1200" b="1" dirty="0">
                  <a:latin typeface="Arial" panose="020B0604020202020204" pitchFamily="34" charset="0"/>
                  <a:cs typeface="Arial" panose="020B0604020202020204" pitchFamily="34" charset="0"/>
                </a:rPr>
                <a:t>release curves of aroma compounds</a:t>
              </a:r>
            </a:p>
          </p:txBody>
        </p:sp>
        <p:sp>
          <p:nvSpPr>
            <p:cNvPr id="12" name="Textfeld 12"/>
            <p:cNvSpPr txBox="1"/>
            <p:nvPr/>
          </p:nvSpPr>
          <p:spPr>
            <a:xfrm>
              <a:off x="4518691" y="4577384"/>
              <a:ext cx="1956210" cy="276999"/>
            </a:xfrm>
            <a:prstGeom prst="rect">
              <a:avLst/>
            </a:prstGeom>
            <a:solidFill>
              <a:schemeClr val="bg1"/>
            </a:solidFill>
          </p:spPr>
          <p:txBody>
            <a:bodyPr wrap="square" rtlCol="0">
              <a:spAutoFit/>
            </a:bodyPr>
            <a:lstStyle/>
            <a:p>
              <a:pPr algn="ctr"/>
              <a:r>
                <a:rPr lang="de-DE" sz="1200" dirty="0">
                  <a:latin typeface="Arial" panose="020B0604020202020204" pitchFamily="34" charset="0"/>
                  <a:cs typeface="Arial" panose="020B0604020202020204" pitchFamily="34" charset="0"/>
                </a:rPr>
                <a:t>time (h)</a:t>
              </a:r>
            </a:p>
          </p:txBody>
        </p:sp>
        <p:sp>
          <p:nvSpPr>
            <p:cNvPr id="13" name="Textfeld 13"/>
            <p:cNvSpPr txBox="1"/>
            <p:nvPr/>
          </p:nvSpPr>
          <p:spPr>
            <a:xfrm>
              <a:off x="1143000" y="4599801"/>
              <a:ext cx="1956210" cy="276999"/>
            </a:xfrm>
            <a:prstGeom prst="rect">
              <a:avLst/>
            </a:prstGeom>
            <a:solidFill>
              <a:schemeClr val="bg1"/>
            </a:solidFill>
          </p:spPr>
          <p:txBody>
            <a:bodyPr wrap="square" rtlCol="0">
              <a:spAutoFit/>
            </a:bodyPr>
            <a:lstStyle/>
            <a:p>
              <a:pPr algn="ctr"/>
              <a:r>
                <a:rPr lang="de-DE" sz="1200" dirty="0">
                  <a:latin typeface="Arial" panose="020B0604020202020204" pitchFamily="34" charset="0"/>
                  <a:cs typeface="Arial" panose="020B0604020202020204" pitchFamily="34" charset="0"/>
                </a:rPr>
                <a:t>time (h)</a:t>
              </a:r>
            </a:p>
          </p:txBody>
        </p:sp>
      </p:grpSp>
      <p:sp>
        <p:nvSpPr>
          <p:cNvPr id="14" name="Rechteck 4"/>
          <p:cNvSpPr/>
          <p:nvPr/>
        </p:nvSpPr>
        <p:spPr>
          <a:xfrm>
            <a:off x="4579147" y="6096000"/>
            <a:ext cx="4426097" cy="276999"/>
          </a:xfrm>
          <a:prstGeom prst="rect">
            <a:avLst/>
          </a:prstGeom>
        </p:spPr>
        <p:txBody>
          <a:bodyPr wrap="square">
            <a:spAutoFit/>
          </a:bodyPr>
          <a:lstStyle/>
          <a:p>
            <a:r>
              <a:rPr lang="de-DE" sz="1200" dirty="0">
                <a:latin typeface="Arial" panose="020B0604020202020204" pitchFamily="34" charset="0"/>
                <a:cs typeface="Arial" panose="020B0604020202020204" pitchFamily="34" charset="0"/>
              </a:rPr>
              <a:t>Haefliger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Jeckelmann</a:t>
            </a:r>
            <a:r>
              <a:rPr lang="de-DE"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Anal. Methods, 2013, </a:t>
            </a:r>
            <a:r>
              <a:rPr lang="en-US" sz="1200" b="1" dirty="0">
                <a:latin typeface="Arial" panose="020B0604020202020204" pitchFamily="34" charset="0"/>
                <a:cs typeface="Arial" panose="020B0604020202020204" pitchFamily="34" charset="0"/>
              </a:rPr>
              <a:t>5</a:t>
            </a:r>
            <a:r>
              <a:rPr lang="en-US" sz="1200" dirty="0">
                <a:latin typeface="Arial" panose="020B0604020202020204" pitchFamily="34" charset="0"/>
                <a:cs typeface="Arial" panose="020B0604020202020204" pitchFamily="34" charset="0"/>
              </a:rPr>
              <a:t>, 4409-4418</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95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Influencing Factors </a:t>
            </a:r>
            <a:r>
              <a:rPr lang="en-US" sz="2000" dirty="0"/>
              <a:t>(not discussed here) </a:t>
            </a:r>
          </a:p>
        </p:txBody>
      </p:sp>
      <p:sp>
        <p:nvSpPr>
          <p:cNvPr id="7" name="Content Placeholder 6"/>
          <p:cNvSpPr>
            <a:spLocks noGrp="1"/>
          </p:cNvSpPr>
          <p:nvPr>
            <p:ph idx="1"/>
          </p:nvPr>
        </p:nvSpPr>
        <p:spPr/>
        <p:txBody>
          <a:bodyPr/>
          <a:lstStyle/>
          <a:p>
            <a:pPr marL="457200" indent="-457200">
              <a:buFont typeface="Arial" panose="020B0604020202020204" pitchFamily="34" charset="0"/>
              <a:buChar char="•"/>
            </a:pPr>
            <a:r>
              <a:rPr lang="en-US" dirty="0"/>
              <a:t>Yeast strain </a:t>
            </a:r>
          </a:p>
          <a:p>
            <a:pPr marL="457200" indent="-457200">
              <a:buFont typeface="Arial" panose="020B0604020202020204" pitchFamily="34" charset="0"/>
              <a:buChar char="•"/>
            </a:pPr>
            <a:r>
              <a:rPr lang="en-US" dirty="0"/>
              <a:t>Cell count </a:t>
            </a:r>
          </a:p>
          <a:p>
            <a:pPr marL="457200" indent="-457200">
              <a:buFont typeface="Arial" panose="020B0604020202020204" pitchFamily="34" charset="0"/>
              <a:buChar char="•"/>
            </a:pPr>
            <a:r>
              <a:rPr lang="en-US" dirty="0"/>
              <a:t>Temperature </a:t>
            </a:r>
          </a:p>
          <a:p>
            <a:pPr marL="457200" indent="-457200">
              <a:buFont typeface="Arial" panose="020B0604020202020204" pitchFamily="34" charset="0"/>
              <a:buChar char="•"/>
            </a:pPr>
            <a:r>
              <a:rPr lang="en-US" dirty="0"/>
              <a:t>Point of hop addition </a:t>
            </a:r>
          </a:p>
          <a:p>
            <a:pPr marL="457200" indent="-457200">
              <a:buFont typeface="Arial" panose="020B0604020202020204" pitchFamily="34" charset="0"/>
              <a:buChar char="•"/>
            </a:pPr>
            <a:r>
              <a:rPr lang="en-US" dirty="0"/>
              <a:t>Contact time </a:t>
            </a:r>
          </a:p>
          <a:p>
            <a:endParaRPr lang="en-US" dirty="0"/>
          </a:p>
        </p:txBody>
      </p:sp>
    </p:spTree>
    <p:extLst>
      <p:ext uri="{BB962C8B-B14F-4D97-AF65-F5344CB8AC3E}">
        <p14:creationId xmlns:p14="http://schemas.microsoft.com/office/powerpoint/2010/main" val="3859850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Studies Review</a:t>
            </a:r>
          </a:p>
        </p:txBody>
      </p:sp>
    </p:spTree>
    <p:extLst>
      <p:ext uri="{BB962C8B-B14F-4D97-AF65-F5344CB8AC3E}">
        <p14:creationId xmlns:p14="http://schemas.microsoft.com/office/powerpoint/2010/main" val="303153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 Derived Compounds</a:t>
            </a:r>
          </a:p>
        </p:txBody>
      </p:sp>
      <p:sp>
        <p:nvSpPr>
          <p:cNvPr id="7" name="Content Placeholder 6"/>
          <p:cNvSpPr>
            <a:spLocks noGrp="1"/>
          </p:cNvSpPr>
          <p:nvPr>
            <p:ph idx="1"/>
          </p:nvPr>
        </p:nvSpPr>
        <p:spPr/>
        <p:txBody>
          <a:bodyPr/>
          <a:lstStyle/>
          <a:p>
            <a:pPr marL="457200" indent="-457200">
              <a:buFont typeface="Arial" panose="020B0604020202020204" pitchFamily="34" charset="0"/>
              <a:buChar char="•"/>
            </a:pPr>
            <a:r>
              <a:rPr lang="en-US" dirty="0"/>
              <a:t>Carbonyl compounds (also from derived from malt, mashing, boiling)</a:t>
            </a:r>
          </a:p>
          <a:p>
            <a:pPr marL="457200" indent="-457200">
              <a:buFont typeface="Arial" panose="020B0604020202020204" pitchFamily="34" charset="0"/>
              <a:buChar char="•"/>
            </a:pPr>
            <a:r>
              <a:rPr lang="en-US" dirty="0"/>
              <a:t>Esters (branched chain esters, not found in </a:t>
            </a:r>
            <a:r>
              <a:rPr lang="en-US" dirty="0" err="1"/>
              <a:t>unhopped</a:t>
            </a:r>
            <a:r>
              <a:rPr lang="en-US" dirty="0"/>
              <a:t> beer)</a:t>
            </a:r>
          </a:p>
          <a:p>
            <a:pPr marL="457200" indent="-457200">
              <a:buFont typeface="Arial" panose="020B0604020202020204" pitchFamily="34" charset="0"/>
              <a:buChar char="•"/>
            </a:pPr>
            <a:r>
              <a:rPr lang="en-US" dirty="0"/>
              <a:t>Monoterpene alcohols </a:t>
            </a:r>
          </a:p>
          <a:p>
            <a:pPr marL="457200" indent="-457200">
              <a:buFont typeface="Arial" panose="020B0604020202020204" pitchFamily="34" charset="0"/>
              <a:buChar char="•"/>
            </a:pPr>
            <a:r>
              <a:rPr lang="en-US" dirty="0" err="1"/>
              <a:t>Glycosidically</a:t>
            </a:r>
            <a:r>
              <a:rPr lang="en-US" dirty="0"/>
              <a:t> bound precursors</a:t>
            </a:r>
          </a:p>
          <a:p>
            <a:pPr marL="457200" indent="-457200">
              <a:buFont typeface="Arial" panose="020B0604020202020204" pitchFamily="34" charset="0"/>
              <a:buChar char="•"/>
            </a:pPr>
            <a:r>
              <a:rPr lang="en-US" dirty="0"/>
              <a:t>Acids</a:t>
            </a:r>
          </a:p>
          <a:p>
            <a:pPr marL="457200" indent="-457200">
              <a:buFont typeface="Arial" panose="020B0604020202020204" pitchFamily="34" charset="0"/>
              <a:buChar char="•"/>
            </a:pPr>
            <a:r>
              <a:rPr lang="en-US" dirty="0" err="1"/>
              <a:t>Polyfunctional</a:t>
            </a:r>
            <a:r>
              <a:rPr lang="en-US" dirty="0"/>
              <a:t> thiols</a:t>
            </a:r>
          </a:p>
          <a:p>
            <a:endParaRPr lang="en-US" dirty="0"/>
          </a:p>
        </p:txBody>
      </p:sp>
    </p:spTree>
    <p:extLst>
      <p:ext uri="{BB962C8B-B14F-4D97-AF65-F5344CB8AC3E}">
        <p14:creationId xmlns:p14="http://schemas.microsoft.com/office/powerpoint/2010/main" val="165824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Carbonyl Compounds</a:t>
            </a:r>
          </a:p>
        </p:txBody>
      </p:sp>
      <p:sp>
        <p:nvSpPr>
          <p:cNvPr id="7" name="Content Placeholder 6"/>
          <p:cNvSpPr>
            <a:spLocks noGrp="1"/>
          </p:cNvSpPr>
          <p:nvPr>
            <p:ph idx="1"/>
          </p:nvPr>
        </p:nvSpPr>
        <p:spPr/>
        <p:txBody>
          <a:bodyPr/>
          <a:lstStyle/>
          <a:p>
            <a:pPr marL="457200" indent="-457200"/>
            <a:r>
              <a:rPr lang="en-US" dirty="0"/>
              <a:t>Carbonyl </a:t>
            </a:r>
            <a:r>
              <a:rPr lang="en-US" dirty="0">
                <a:sym typeface="Wingdings" panose="05000000000000000000" pitchFamily="2" charset="2"/>
              </a:rPr>
              <a:t> Alcohols   </a:t>
            </a:r>
          </a:p>
          <a:p>
            <a:pPr marL="457200" indent="-457200"/>
            <a:r>
              <a:rPr lang="en-US" dirty="0">
                <a:sym typeface="Wingdings" panose="05000000000000000000" pitchFamily="2" charset="2"/>
              </a:rPr>
              <a:t>Dehydrogenases and reductases</a:t>
            </a:r>
          </a:p>
          <a:p>
            <a:pPr marL="457200" indent="-457200"/>
            <a:r>
              <a:rPr lang="en-US" dirty="0">
                <a:sym typeface="Wingdings" panose="05000000000000000000" pitchFamily="2" charset="2"/>
              </a:rPr>
              <a:t>Example: </a:t>
            </a:r>
            <a:r>
              <a:rPr lang="en-US" dirty="0"/>
              <a:t>methyl ketones are partially reduced to the corresponding secondary alcohols</a:t>
            </a:r>
            <a:r>
              <a:rPr lang="en-US" baseline="-25000" dirty="0"/>
              <a:t>(3)</a:t>
            </a:r>
            <a:endParaRPr lang="en-US" baseline="-25000" dirty="0">
              <a:sym typeface="Wingdings" panose="05000000000000000000" pitchFamily="2" charset="2"/>
            </a:endParaRPr>
          </a:p>
          <a:p>
            <a:endParaRPr lang="en-US" dirty="0"/>
          </a:p>
        </p:txBody>
      </p:sp>
      <p:pic>
        <p:nvPicPr>
          <p:cNvPr id="4" name="Picture 3"/>
          <p:cNvPicPr>
            <a:picLocks noChangeAspect="1"/>
          </p:cNvPicPr>
          <p:nvPr/>
        </p:nvPicPr>
        <p:blipFill>
          <a:blip r:embed="rId2"/>
          <a:stretch>
            <a:fillRect/>
          </a:stretch>
        </p:blipFill>
        <p:spPr>
          <a:xfrm>
            <a:off x="1447800" y="4495800"/>
            <a:ext cx="6019800" cy="1343025"/>
          </a:xfrm>
          <a:prstGeom prst="rect">
            <a:avLst/>
          </a:prstGeom>
        </p:spPr>
      </p:pic>
    </p:spTree>
    <p:extLst>
      <p:ext uri="{BB962C8B-B14F-4D97-AF65-F5344CB8AC3E}">
        <p14:creationId xmlns:p14="http://schemas.microsoft.com/office/powerpoint/2010/main" val="338346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 and Yeast Interactions</a:t>
            </a:r>
          </a:p>
        </p:txBody>
      </p:sp>
      <p:sp>
        <p:nvSpPr>
          <p:cNvPr id="3" name="Subtitle 2"/>
          <p:cNvSpPr>
            <a:spLocks noGrp="1"/>
          </p:cNvSpPr>
          <p:nvPr>
            <p:ph type="subTitle" idx="1"/>
          </p:nvPr>
        </p:nvSpPr>
        <p:spPr>
          <a:xfrm>
            <a:off x="1143000" y="4724400"/>
            <a:ext cx="6858000" cy="609600"/>
          </a:xfrm>
        </p:spPr>
        <p:txBody>
          <a:bodyPr>
            <a:normAutofit fontScale="70000" lnSpcReduction="20000"/>
          </a:bodyPr>
          <a:lstStyle/>
          <a:p>
            <a:r>
              <a:rPr lang="en-US" dirty="0"/>
              <a:t>Brittney Berg – Lallemand Brewing</a:t>
            </a:r>
          </a:p>
          <a:p>
            <a:r>
              <a:rPr lang="en-US" dirty="0"/>
              <a:t>West Coast Technical Sales Manager</a:t>
            </a:r>
          </a:p>
        </p:txBody>
      </p:sp>
    </p:spTree>
    <p:extLst>
      <p:ext uri="{BB962C8B-B14F-4D97-AF65-F5344CB8AC3E}">
        <p14:creationId xmlns:p14="http://schemas.microsoft.com/office/powerpoint/2010/main" val="83073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Esters</a:t>
            </a:r>
          </a:p>
        </p:txBody>
      </p:sp>
      <p:pic>
        <p:nvPicPr>
          <p:cNvPr id="3" name="Content Placeholder 2"/>
          <p:cNvPicPr>
            <a:picLocks noGrp="1" noChangeAspect="1"/>
          </p:cNvPicPr>
          <p:nvPr>
            <p:ph idx="1"/>
          </p:nvPr>
        </p:nvPicPr>
        <p:blipFill>
          <a:blip r:embed="rId2"/>
          <a:stretch>
            <a:fillRect/>
          </a:stretch>
        </p:blipFill>
        <p:spPr>
          <a:xfrm>
            <a:off x="108408" y="2057400"/>
            <a:ext cx="8654592" cy="3992234"/>
          </a:xfrm>
          <a:prstGeom prst="rect">
            <a:avLst/>
          </a:prstGeom>
        </p:spPr>
      </p:pic>
    </p:spTree>
    <p:extLst>
      <p:ext uri="{BB962C8B-B14F-4D97-AF65-F5344CB8AC3E}">
        <p14:creationId xmlns:p14="http://schemas.microsoft.com/office/powerpoint/2010/main" val="1775348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Monoterpene alcohols</a:t>
            </a:r>
          </a:p>
        </p:txBody>
      </p:sp>
      <p:pic>
        <p:nvPicPr>
          <p:cNvPr id="6" name="Content Placeholder 5"/>
          <p:cNvPicPr>
            <a:picLocks noGrp="1" noChangeAspect="1"/>
          </p:cNvPicPr>
          <p:nvPr>
            <p:ph idx="1"/>
          </p:nvPr>
        </p:nvPicPr>
        <p:blipFill>
          <a:blip r:embed="rId2"/>
          <a:stretch>
            <a:fillRect/>
          </a:stretch>
        </p:blipFill>
        <p:spPr>
          <a:xfrm>
            <a:off x="125011" y="2209800"/>
            <a:ext cx="8893978" cy="3505200"/>
          </a:xfrm>
          <a:prstGeom prst="rect">
            <a:avLst/>
          </a:prstGeom>
        </p:spPr>
      </p:pic>
    </p:spTree>
    <p:extLst>
      <p:ext uri="{BB962C8B-B14F-4D97-AF65-F5344CB8AC3E}">
        <p14:creationId xmlns:p14="http://schemas.microsoft.com/office/powerpoint/2010/main" val="2445874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Monoterpene alcohols - Geraniol</a:t>
            </a:r>
          </a:p>
        </p:txBody>
      </p:sp>
      <p:sp>
        <p:nvSpPr>
          <p:cNvPr id="7" name="Content Placeholder 6"/>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Research from e.g. </a:t>
            </a:r>
            <a:r>
              <a:rPr lang="en-US" dirty="0" err="1"/>
              <a:t>Takoi</a:t>
            </a:r>
            <a:r>
              <a:rPr lang="en-US" dirty="0"/>
              <a:t> et al. classified hops into two categories: </a:t>
            </a:r>
          </a:p>
          <a:p>
            <a:pPr marL="914400" lvl="1" indent="-457200">
              <a:buFont typeface="Arial" panose="020B0604020202020204" pitchFamily="34" charset="0"/>
              <a:buChar char="•"/>
            </a:pPr>
            <a:r>
              <a:rPr lang="en-US" dirty="0"/>
              <a:t>Free geraniol dominant hops</a:t>
            </a:r>
          </a:p>
          <a:p>
            <a:pPr marL="914400" lvl="1" indent="-457200">
              <a:buFont typeface="Arial" panose="020B0604020202020204" pitchFamily="34" charset="0"/>
              <a:buChar char="•"/>
            </a:pPr>
            <a:r>
              <a:rPr lang="en-US" dirty="0"/>
              <a:t>Geraniol precursor dominant hops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Sources of geraniol: free geraniol, geraniol precursors, and geranyl acetate</a:t>
            </a:r>
            <a:r>
              <a:rPr lang="en-US" sz="1400" dirty="0"/>
              <a:t>(5)</a:t>
            </a:r>
            <a:endParaRPr lang="en-US" sz="1800"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Geraniol decreases during first 3 days of fermentation – is used for </a:t>
            </a:r>
            <a:r>
              <a:rPr lang="en-US" dirty="0" err="1"/>
              <a:t>ergosterol</a:t>
            </a:r>
            <a:r>
              <a:rPr lang="en-US" dirty="0"/>
              <a:t> biosynthesis</a:t>
            </a:r>
            <a:r>
              <a:rPr lang="en-US" dirty="0">
                <a:solidFill>
                  <a:srgbClr val="FF0000"/>
                </a:solidFill>
              </a:rPr>
              <a:t> </a:t>
            </a:r>
            <a:r>
              <a:rPr lang="en-US" sz="1400" dirty="0"/>
              <a:t>(5)</a:t>
            </a:r>
          </a:p>
          <a:p>
            <a:endParaRPr lang="en-US" dirty="0"/>
          </a:p>
        </p:txBody>
      </p:sp>
    </p:spTree>
    <p:extLst>
      <p:ext uri="{BB962C8B-B14F-4D97-AF65-F5344CB8AC3E}">
        <p14:creationId xmlns:p14="http://schemas.microsoft.com/office/powerpoint/2010/main" val="248530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914400"/>
            <a:ext cx="8166661" cy="4348162"/>
          </a:xfrm>
          <a:prstGeom prst="rect">
            <a:avLst/>
          </a:prstGeom>
        </p:spPr>
      </p:pic>
    </p:spTree>
    <p:extLst>
      <p:ext uri="{BB962C8B-B14F-4D97-AF65-F5344CB8AC3E}">
        <p14:creationId xmlns:p14="http://schemas.microsoft.com/office/powerpoint/2010/main" val="256080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Glycosidically bound precursors</a:t>
            </a:r>
          </a:p>
        </p:txBody>
      </p:sp>
      <p:sp>
        <p:nvSpPr>
          <p:cNvPr id="7" name="Content Placeholder 6"/>
          <p:cNvSpPr>
            <a:spLocks noGrp="1"/>
          </p:cNvSpPr>
          <p:nvPr>
            <p:ph idx="1"/>
          </p:nvPr>
        </p:nvSpPr>
        <p:spPr/>
        <p:txBody>
          <a:bodyPr>
            <a:normAutofit lnSpcReduction="10000"/>
          </a:bodyPr>
          <a:lstStyle/>
          <a:p>
            <a:r>
              <a:rPr lang="en-US" dirty="0"/>
              <a:t>What are glycosides? </a:t>
            </a:r>
          </a:p>
          <a:p>
            <a:pPr marL="800100" lvl="1" indent="-342900">
              <a:buFont typeface="Arial" panose="020B0604020202020204" pitchFamily="34" charset="0"/>
              <a:buChar char="•"/>
            </a:pPr>
            <a:r>
              <a:rPr lang="en-US" dirty="0"/>
              <a:t>Sugar bound molecules</a:t>
            </a:r>
          </a:p>
          <a:p>
            <a:pPr marL="800100" lvl="1" indent="-342900">
              <a:buFont typeface="Arial" panose="020B0604020202020204" pitchFamily="34" charset="0"/>
              <a:buChar char="•"/>
            </a:pPr>
            <a:r>
              <a:rPr lang="en-US" dirty="0"/>
              <a:t>Non-volatile</a:t>
            </a:r>
          </a:p>
          <a:p>
            <a:pPr marL="800100" lvl="1" indent="-342900">
              <a:buFont typeface="Arial" panose="020B0604020202020204" pitchFamily="34" charset="0"/>
              <a:buChar char="•"/>
            </a:pPr>
            <a:r>
              <a:rPr lang="en-US" dirty="0"/>
              <a:t>Found in hops</a:t>
            </a:r>
            <a:r>
              <a:rPr lang="en-US" baseline="-25000" dirty="0"/>
              <a:t>(2)</a:t>
            </a:r>
          </a:p>
          <a:p>
            <a:endParaRPr lang="en-US" dirty="0"/>
          </a:p>
          <a:p>
            <a:r>
              <a:rPr lang="en-US" dirty="0"/>
              <a:t>Research has shown that </a:t>
            </a:r>
            <a:r>
              <a:rPr lang="en-US" dirty="0" err="1"/>
              <a:t>glycosidically</a:t>
            </a:r>
            <a:r>
              <a:rPr lang="en-US" dirty="0"/>
              <a:t> bound aroma precursors are hydrolyzed.</a:t>
            </a:r>
            <a:r>
              <a:rPr lang="en-US" sz="1800" baseline="-25000" dirty="0"/>
              <a:t>(2) </a:t>
            </a:r>
            <a:endParaRPr lang="en-US" baseline="-25000" dirty="0"/>
          </a:p>
          <a:p>
            <a:pPr marL="800100" lvl="1" indent="-342900">
              <a:buFont typeface="Arial" panose="020B0604020202020204" pitchFamily="34" charset="0"/>
              <a:buChar char="•"/>
            </a:pPr>
            <a:r>
              <a:rPr lang="en-US" dirty="0"/>
              <a:t>Non-aromatic compounds are hydrolyzed: releasing one aromatic compound, one glucose, and one molecule of water</a:t>
            </a:r>
          </a:p>
          <a:p>
            <a:pPr marL="800100" lvl="1" indent="-342900">
              <a:buFont typeface="Arial" panose="020B0604020202020204" pitchFamily="34" charset="0"/>
              <a:buChar char="•"/>
            </a:pPr>
            <a:r>
              <a:rPr lang="el-GR" dirty="0"/>
              <a:t>β</a:t>
            </a:r>
            <a:r>
              <a:rPr lang="en-US" dirty="0"/>
              <a:t>-glucosidase enzyme</a:t>
            </a:r>
          </a:p>
          <a:p>
            <a:endParaRPr lang="en-US" dirty="0"/>
          </a:p>
        </p:txBody>
      </p:sp>
    </p:spTree>
    <p:extLst>
      <p:ext uri="{BB962C8B-B14F-4D97-AF65-F5344CB8AC3E}">
        <p14:creationId xmlns:p14="http://schemas.microsoft.com/office/powerpoint/2010/main" val="2945914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Glycoside Hydrolysis</a:t>
            </a:r>
          </a:p>
        </p:txBody>
      </p:sp>
      <p:pic>
        <p:nvPicPr>
          <p:cNvPr id="4" name="Content Placeholder 3"/>
          <p:cNvPicPr>
            <a:picLocks noGrp="1" noChangeAspect="1"/>
          </p:cNvPicPr>
          <p:nvPr>
            <p:ph idx="1"/>
          </p:nvPr>
        </p:nvPicPr>
        <p:blipFill>
          <a:blip r:embed="rId2"/>
          <a:stretch>
            <a:fillRect/>
          </a:stretch>
        </p:blipFill>
        <p:spPr>
          <a:xfrm>
            <a:off x="1828800" y="1905000"/>
            <a:ext cx="5676900" cy="3968037"/>
          </a:xfrm>
          <a:prstGeom prst="rect">
            <a:avLst/>
          </a:prstGeom>
        </p:spPr>
      </p:pic>
    </p:spTree>
    <p:extLst>
      <p:ext uri="{BB962C8B-B14F-4D97-AF65-F5344CB8AC3E}">
        <p14:creationId xmlns:p14="http://schemas.microsoft.com/office/powerpoint/2010/main" val="232123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Glycosidically bound precursors</a:t>
            </a:r>
          </a:p>
        </p:txBody>
      </p:sp>
      <p:sp>
        <p:nvSpPr>
          <p:cNvPr id="7" name="Content Placeholder 6"/>
          <p:cNvSpPr>
            <a:spLocks noGrp="1"/>
          </p:cNvSpPr>
          <p:nvPr>
            <p:ph idx="1"/>
          </p:nvPr>
        </p:nvSpPr>
        <p:spPr>
          <a:xfrm>
            <a:off x="628650" y="2055813"/>
            <a:ext cx="5391150" cy="4121150"/>
          </a:xfrm>
        </p:spPr>
        <p:txBody>
          <a:bodyPr>
            <a:normAutofit fontScale="92500" lnSpcReduction="10000"/>
          </a:bodyPr>
          <a:lstStyle/>
          <a:p>
            <a:r>
              <a:rPr lang="en-US" dirty="0"/>
              <a:t>Researchers from OSU have done significant research in this area:</a:t>
            </a:r>
          </a:p>
          <a:p>
            <a:pPr marL="800100" lvl="1" indent="-342900">
              <a:buFont typeface="Arial" panose="020B0604020202020204" pitchFamily="34" charset="0"/>
              <a:buChar char="•"/>
            </a:pPr>
            <a:r>
              <a:rPr lang="en-US" dirty="0"/>
              <a:t>Found evidence that hops contain substantial amounts of </a:t>
            </a:r>
            <a:r>
              <a:rPr lang="en-US" dirty="0" err="1"/>
              <a:t>glycosidically</a:t>
            </a:r>
            <a:r>
              <a:rPr lang="en-US" dirty="0"/>
              <a:t> bound volatiles</a:t>
            </a:r>
          </a:p>
          <a:p>
            <a:pPr marL="800100" lvl="1" indent="-342900">
              <a:buFont typeface="Arial" panose="020B0604020202020204" pitchFamily="34" charset="0"/>
              <a:buChar char="•"/>
            </a:pPr>
            <a:r>
              <a:rPr lang="en-US" dirty="0"/>
              <a:t>Brewing yeast exhibit wide range of glycosidase hydrolysis activity</a:t>
            </a:r>
          </a:p>
          <a:p>
            <a:pPr marL="800100" lvl="1" indent="-342900">
              <a:buFont typeface="Arial" panose="020B0604020202020204" pitchFamily="34" charset="0"/>
              <a:buChar char="•"/>
            </a:pPr>
            <a:r>
              <a:rPr lang="en-US" u="sng" dirty="0"/>
              <a:t>Maximum hydrolysis occurs within 3 days of primary fermentation</a:t>
            </a:r>
          </a:p>
          <a:p>
            <a:pPr marL="800100" lvl="1" indent="-342900">
              <a:buFont typeface="Arial" panose="020B0604020202020204" pitchFamily="34" charset="0"/>
              <a:buChar char="•"/>
            </a:pPr>
            <a:r>
              <a:rPr lang="en-US" dirty="0"/>
              <a:t>Since glycoside concentration in wort are low, yeast B-glucosidase activity makes small contributions to hop aroma</a:t>
            </a:r>
          </a:p>
          <a:p>
            <a:endParaRPr lang="en-US" dirty="0"/>
          </a:p>
        </p:txBody>
      </p:sp>
      <p:pic>
        <p:nvPicPr>
          <p:cNvPr id="5" name="Picture 4"/>
          <p:cNvPicPr>
            <a:picLocks noChangeAspect="1"/>
          </p:cNvPicPr>
          <p:nvPr/>
        </p:nvPicPr>
        <p:blipFill>
          <a:blip r:embed="rId2"/>
          <a:stretch>
            <a:fillRect/>
          </a:stretch>
        </p:blipFill>
        <p:spPr>
          <a:xfrm>
            <a:off x="6172201" y="1828364"/>
            <a:ext cx="2971800" cy="5029636"/>
          </a:xfrm>
          <a:prstGeom prst="rect">
            <a:avLst/>
          </a:prstGeom>
        </p:spPr>
      </p:pic>
    </p:spTree>
    <p:extLst>
      <p:ext uri="{BB962C8B-B14F-4D97-AF65-F5344CB8AC3E}">
        <p14:creationId xmlns:p14="http://schemas.microsoft.com/office/powerpoint/2010/main" val="2630396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impacts</a:t>
            </a: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90688"/>
            <a:ext cx="7886700" cy="2815316"/>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 y="4495800"/>
            <a:ext cx="9144000" cy="886013"/>
          </a:xfrm>
          <a:prstGeom prst="rect">
            <a:avLst/>
          </a:prstGeom>
        </p:spPr>
      </p:pic>
      <p:sp>
        <p:nvSpPr>
          <p:cNvPr id="9" name="TextBox 8"/>
          <p:cNvSpPr txBox="1"/>
          <p:nvPr/>
        </p:nvSpPr>
        <p:spPr>
          <a:xfrm>
            <a:off x="406400" y="5855732"/>
            <a:ext cx="5943600" cy="369332"/>
          </a:xfrm>
          <a:prstGeom prst="rect">
            <a:avLst/>
          </a:prstGeom>
          <a:noFill/>
        </p:spPr>
        <p:txBody>
          <a:bodyPr wrap="square" rtlCol="0">
            <a:spAutoFit/>
          </a:bodyPr>
          <a:lstStyle/>
          <a:p>
            <a:r>
              <a:rPr lang="en-US" dirty="0"/>
              <a:t>Kollmannsberger et al, 2006</a:t>
            </a:r>
          </a:p>
        </p:txBody>
      </p:sp>
    </p:spTree>
    <p:extLst>
      <p:ext uri="{BB962C8B-B14F-4D97-AF65-F5344CB8AC3E}">
        <p14:creationId xmlns:p14="http://schemas.microsoft.com/office/powerpoint/2010/main" val="3662860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 degradation acids</a:t>
            </a:r>
          </a:p>
        </p:txBody>
      </p:sp>
      <p:pic>
        <p:nvPicPr>
          <p:cNvPr id="3" name="Content Placeholder 2"/>
          <p:cNvPicPr>
            <a:picLocks noGrp="1" noChangeAspect="1"/>
          </p:cNvPicPr>
          <p:nvPr>
            <p:ph idx="1"/>
          </p:nvPr>
        </p:nvPicPr>
        <p:blipFill>
          <a:blip r:embed="rId2"/>
          <a:stretch>
            <a:fillRect/>
          </a:stretch>
        </p:blipFill>
        <p:spPr>
          <a:xfrm>
            <a:off x="0" y="2057400"/>
            <a:ext cx="9010238" cy="3563938"/>
          </a:xfrm>
          <a:prstGeom prst="rect">
            <a:avLst/>
          </a:prstGeom>
        </p:spPr>
      </p:pic>
    </p:spTree>
    <p:extLst>
      <p:ext uri="{BB962C8B-B14F-4D97-AF65-F5344CB8AC3E}">
        <p14:creationId xmlns:p14="http://schemas.microsoft.com/office/powerpoint/2010/main" val="1190404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Polyfunctional thiols</a:t>
            </a:r>
          </a:p>
        </p:txBody>
      </p:sp>
      <p:sp>
        <p:nvSpPr>
          <p:cNvPr id="7" name="Content Placeholder 6"/>
          <p:cNvSpPr>
            <a:spLocks noGrp="1"/>
          </p:cNvSpPr>
          <p:nvPr>
            <p:ph idx="1"/>
          </p:nvPr>
        </p:nvSpPr>
        <p:spPr/>
        <p:txBody>
          <a:bodyPr/>
          <a:lstStyle/>
          <a:p>
            <a:r>
              <a:rPr lang="en-US" dirty="0"/>
              <a:t>What are Thiols? </a:t>
            </a:r>
          </a:p>
          <a:p>
            <a:pPr marL="457200" indent="-457200">
              <a:buFont typeface="Arial" panose="020B0604020202020204" pitchFamily="34" charset="0"/>
              <a:buChar char="•"/>
            </a:pPr>
            <a:r>
              <a:rPr lang="en-US" sz="2000" dirty="0"/>
              <a:t>Sulfur containing compounds – highly potent </a:t>
            </a:r>
          </a:p>
          <a:p>
            <a:r>
              <a:rPr lang="en-US" dirty="0"/>
              <a:t>Free and bound forms available</a:t>
            </a:r>
          </a:p>
          <a:p>
            <a:pPr lvl="1"/>
            <a:r>
              <a:rPr lang="en-US" dirty="0"/>
              <a:t>Bound: Cysteinylated and </a:t>
            </a:r>
            <a:r>
              <a:rPr lang="en-US" dirty="0" err="1"/>
              <a:t>Glutathionylated</a:t>
            </a:r>
            <a:r>
              <a:rPr lang="en-US" dirty="0"/>
              <a:t> thiol precursors are found in hops</a:t>
            </a:r>
          </a:p>
          <a:p>
            <a:pPr lvl="1"/>
            <a:r>
              <a:rPr lang="en-US" dirty="0"/>
              <a:t>Non-volatile</a:t>
            </a:r>
          </a:p>
          <a:p>
            <a:r>
              <a:rPr lang="en-US" dirty="0"/>
              <a:t>Possible β-</a:t>
            </a:r>
            <a:r>
              <a:rPr lang="en-US" dirty="0" err="1"/>
              <a:t>lyase</a:t>
            </a:r>
            <a:r>
              <a:rPr lang="en-US" dirty="0"/>
              <a:t> activity catalyzing a release of aromatic thiols</a:t>
            </a:r>
            <a:r>
              <a:rPr lang="en-US" sz="2000" baseline="-25000" dirty="0"/>
              <a:t>(7)</a:t>
            </a:r>
            <a:endParaRPr lang="en-US" baseline="-25000" dirty="0"/>
          </a:p>
          <a:p>
            <a:endParaRPr lang="en-US" dirty="0"/>
          </a:p>
        </p:txBody>
      </p:sp>
    </p:spTree>
    <p:extLst>
      <p:ext uri="{BB962C8B-B14F-4D97-AF65-F5344CB8AC3E}">
        <p14:creationId xmlns:p14="http://schemas.microsoft.com/office/powerpoint/2010/main" val="227456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Lallemand’s</a:t>
            </a:r>
            <a:r>
              <a:rPr lang="en-US" dirty="0"/>
              <a:t> Core Activity</a:t>
            </a:r>
          </a:p>
        </p:txBody>
      </p:sp>
      <p:pic>
        <p:nvPicPr>
          <p:cNvPr id="4" name="Content Placeholder 3"/>
          <p:cNvPicPr>
            <a:picLocks noGrp="1" noChangeAspect="1"/>
          </p:cNvPicPr>
          <p:nvPr>
            <p:ph idx="1"/>
          </p:nvPr>
        </p:nvPicPr>
        <p:blipFill>
          <a:blip r:embed="rId2"/>
          <a:stretch>
            <a:fillRect/>
          </a:stretch>
        </p:blipFill>
        <p:spPr>
          <a:xfrm>
            <a:off x="2185209" y="2743200"/>
            <a:ext cx="4773582" cy="3572566"/>
          </a:xfrm>
          <a:prstGeom prst="rect">
            <a:avLst/>
          </a:prstGeom>
        </p:spPr>
      </p:pic>
      <p:sp>
        <p:nvSpPr>
          <p:cNvPr id="5" name="Rectangle 4"/>
          <p:cNvSpPr/>
          <p:nvPr/>
        </p:nvSpPr>
        <p:spPr>
          <a:xfrm>
            <a:off x="990600" y="1792069"/>
            <a:ext cx="6629400" cy="646331"/>
          </a:xfrm>
          <a:prstGeom prst="rect">
            <a:avLst/>
          </a:prstGeom>
        </p:spPr>
        <p:txBody>
          <a:bodyPr wrap="square">
            <a:spAutoFit/>
          </a:bodyPr>
          <a:lstStyle/>
          <a:p>
            <a:pPr algn="ctr">
              <a:buNone/>
            </a:pPr>
            <a:r>
              <a:rPr lang="en-US" dirty="0"/>
              <a:t>Development, production and marketing of yeast and bacteria…. and their derivatives</a:t>
            </a:r>
          </a:p>
        </p:txBody>
      </p:sp>
    </p:spTree>
    <p:extLst>
      <p:ext uri="{BB962C8B-B14F-4D97-AF65-F5344CB8AC3E}">
        <p14:creationId xmlns:p14="http://schemas.microsoft.com/office/powerpoint/2010/main" val="1104397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077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Lallemand Trials - </a:t>
            </a:r>
            <a:r>
              <a:rPr lang="en-US" dirty="0" err="1"/>
              <a:t>NaparBier</a:t>
            </a:r>
            <a:endParaRPr lang="en-US" dirty="0"/>
          </a:p>
        </p:txBody>
      </p:sp>
      <p:pic>
        <p:nvPicPr>
          <p:cNvPr id="4" name="Content Placeholder 3"/>
          <p:cNvPicPr>
            <a:picLocks noGrp="1" noChangeAspect="1"/>
          </p:cNvPicPr>
          <p:nvPr>
            <p:ph idx="1"/>
          </p:nvPr>
        </p:nvPicPr>
        <p:blipFill>
          <a:blip r:embed="rId2"/>
          <a:stretch>
            <a:fillRect/>
          </a:stretch>
        </p:blipFill>
        <p:spPr>
          <a:xfrm>
            <a:off x="152399" y="1828800"/>
            <a:ext cx="4303975" cy="2667000"/>
          </a:xfrm>
          <a:prstGeom prst="rect">
            <a:avLst/>
          </a:prstGeom>
        </p:spPr>
      </p:pic>
      <p:pic>
        <p:nvPicPr>
          <p:cNvPr id="5" name="Picture 4"/>
          <p:cNvPicPr>
            <a:picLocks noChangeAspect="1"/>
          </p:cNvPicPr>
          <p:nvPr/>
        </p:nvPicPr>
        <p:blipFill>
          <a:blip r:embed="rId3"/>
          <a:stretch>
            <a:fillRect/>
          </a:stretch>
        </p:blipFill>
        <p:spPr>
          <a:xfrm>
            <a:off x="4456374" y="2431767"/>
            <a:ext cx="4435499" cy="1454433"/>
          </a:xfrm>
          <a:prstGeom prst="rect">
            <a:avLst/>
          </a:prstGeom>
        </p:spPr>
      </p:pic>
      <p:sp>
        <p:nvSpPr>
          <p:cNvPr id="6" name="TextBox 5"/>
          <p:cNvSpPr txBox="1"/>
          <p:nvPr/>
        </p:nvSpPr>
        <p:spPr>
          <a:xfrm>
            <a:off x="228600" y="4343400"/>
            <a:ext cx="8086224" cy="1892826"/>
          </a:xfrm>
          <a:prstGeom prst="rect">
            <a:avLst/>
          </a:prstGeom>
          <a:noFill/>
        </p:spPr>
        <p:txBody>
          <a:bodyPr wrap="square" rtlCol="0">
            <a:spAutoFit/>
          </a:bodyPr>
          <a:lstStyle/>
          <a:p>
            <a:endParaRPr lang="en-US" sz="900" dirty="0">
              <a:solidFill>
                <a:srgbClr val="000000"/>
              </a:solidFill>
            </a:endParaRPr>
          </a:p>
          <a:p>
            <a:pPr marL="285750" indent="-285750">
              <a:buFont typeface="Arial" panose="020B0604020202020204" pitchFamily="34" charset="0"/>
              <a:buChar char="•"/>
            </a:pPr>
            <a:r>
              <a:rPr lang="en-US" dirty="0">
                <a:solidFill>
                  <a:srgbClr val="000000"/>
                </a:solidFill>
              </a:rPr>
              <a:t>Commercial production of a Brut IPA at </a:t>
            </a:r>
            <a:r>
              <a:rPr lang="en-US" dirty="0" err="1">
                <a:solidFill>
                  <a:srgbClr val="000000"/>
                </a:solidFill>
              </a:rPr>
              <a:t>Naparbier</a:t>
            </a: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Wort split into two separate fermentations: </a:t>
            </a:r>
            <a:r>
              <a:rPr lang="en-US" dirty="0" err="1">
                <a:solidFill>
                  <a:srgbClr val="000000"/>
                </a:solidFill>
              </a:rPr>
              <a:t>BGl</a:t>
            </a:r>
            <a:r>
              <a:rPr lang="en-US" dirty="0">
                <a:solidFill>
                  <a:srgbClr val="000000"/>
                </a:solidFill>
              </a:rPr>
              <a:t> enzyme 1 addition vs. control </a:t>
            </a:r>
          </a:p>
          <a:p>
            <a:pPr marL="285750" indent="-285750">
              <a:buFont typeface="Arial" panose="020B0604020202020204" pitchFamily="34" charset="0"/>
              <a:buChar char="•"/>
            </a:pPr>
            <a:r>
              <a:rPr lang="en-US" dirty="0">
                <a:solidFill>
                  <a:srgbClr val="000000"/>
                </a:solidFill>
              </a:rPr>
              <a:t>First dry hopping was at day 0, with addition of Chinook and Centennial hops; fermentation held at 18°C </a:t>
            </a:r>
          </a:p>
          <a:p>
            <a:pPr marL="285750" indent="-285750">
              <a:buFont typeface="Arial" panose="020B0604020202020204" pitchFamily="34" charset="0"/>
              <a:buChar char="•"/>
            </a:pPr>
            <a:r>
              <a:rPr lang="en-US" dirty="0">
                <a:solidFill>
                  <a:srgbClr val="000000"/>
                </a:solidFill>
              </a:rPr>
              <a:t>A 2nd dry hop was added at day 12 using the same hop regime with Chinook and Centennial; temperatures lowered to 16°C. </a:t>
            </a:r>
          </a:p>
        </p:txBody>
      </p:sp>
    </p:spTree>
    <p:extLst>
      <p:ext uri="{BB962C8B-B14F-4D97-AF65-F5344CB8AC3E}">
        <p14:creationId xmlns:p14="http://schemas.microsoft.com/office/powerpoint/2010/main" val="3224276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Lallemand Trials – Garage Beer Co.</a:t>
            </a:r>
          </a:p>
        </p:txBody>
      </p:sp>
      <p:pic>
        <p:nvPicPr>
          <p:cNvPr id="4" name="Content Placeholder 3"/>
          <p:cNvPicPr>
            <a:picLocks noGrp="1" noChangeAspect="1"/>
          </p:cNvPicPr>
          <p:nvPr>
            <p:ph idx="1"/>
          </p:nvPr>
        </p:nvPicPr>
        <p:blipFill>
          <a:blip r:embed="rId2"/>
          <a:stretch>
            <a:fillRect/>
          </a:stretch>
        </p:blipFill>
        <p:spPr>
          <a:xfrm>
            <a:off x="533400" y="1905000"/>
            <a:ext cx="2590730" cy="2590800"/>
          </a:xfrm>
          <a:prstGeom prst="rect">
            <a:avLst/>
          </a:prstGeom>
        </p:spPr>
      </p:pic>
      <p:pic>
        <p:nvPicPr>
          <p:cNvPr id="5" name="Picture 4"/>
          <p:cNvPicPr>
            <a:picLocks noChangeAspect="1"/>
          </p:cNvPicPr>
          <p:nvPr/>
        </p:nvPicPr>
        <p:blipFill>
          <a:blip r:embed="rId3"/>
          <a:stretch>
            <a:fillRect/>
          </a:stretch>
        </p:blipFill>
        <p:spPr>
          <a:xfrm>
            <a:off x="3352800" y="1913020"/>
            <a:ext cx="5105400" cy="3270363"/>
          </a:xfrm>
          <a:prstGeom prst="rect">
            <a:avLst/>
          </a:prstGeom>
        </p:spPr>
      </p:pic>
      <p:sp>
        <p:nvSpPr>
          <p:cNvPr id="6" name="TextBox 5"/>
          <p:cNvSpPr txBox="1"/>
          <p:nvPr/>
        </p:nvSpPr>
        <p:spPr>
          <a:xfrm>
            <a:off x="504825" y="5082549"/>
            <a:ext cx="813435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Brewed their house IPA, 100g/</a:t>
            </a:r>
            <a:r>
              <a:rPr lang="en-US" sz="2000" dirty="0" err="1"/>
              <a:t>hL</a:t>
            </a:r>
            <a:r>
              <a:rPr lang="en-US" sz="2000" dirty="0"/>
              <a:t> dried yeast pitch </a:t>
            </a:r>
          </a:p>
          <a:p>
            <a:pPr marL="285750" indent="-285750">
              <a:buFont typeface="Arial" panose="020B0604020202020204" pitchFamily="34" charset="0"/>
              <a:buChar char="•"/>
            </a:pPr>
            <a:r>
              <a:rPr lang="en-US" sz="2000" dirty="0"/>
              <a:t>Control vs Addition of </a:t>
            </a:r>
            <a:r>
              <a:rPr lang="en-US" sz="2000" dirty="0" err="1"/>
              <a:t>BGl</a:t>
            </a:r>
            <a:r>
              <a:rPr lang="en-US" sz="2000" dirty="0"/>
              <a:t> enzyme</a:t>
            </a:r>
          </a:p>
        </p:txBody>
      </p:sp>
    </p:spTree>
    <p:extLst>
      <p:ext uri="{BB962C8B-B14F-4D97-AF65-F5344CB8AC3E}">
        <p14:creationId xmlns:p14="http://schemas.microsoft.com/office/powerpoint/2010/main" val="1725357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Glen Affric Beers – tasting Preference</a:t>
            </a:r>
          </a:p>
        </p:txBody>
      </p:sp>
      <p:sp>
        <p:nvSpPr>
          <p:cNvPr id="3" name="Content Placeholder 2"/>
          <p:cNvSpPr>
            <a:spLocks noGrp="1"/>
          </p:cNvSpPr>
          <p:nvPr>
            <p:ph idx="1"/>
          </p:nvPr>
        </p:nvSpPr>
        <p:spPr>
          <a:xfrm>
            <a:off x="628650" y="1752600"/>
            <a:ext cx="4171950" cy="4424363"/>
          </a:xfrm>
        </p:spPr>
        <p:txBody>
          <a:bodyPr/>
          <a:lstStyle/>
          <a:p>
            <a:r>
              <a:rPr lang="en-US" sz="1800" dirty="0"/>
              <a:t>A: Enzyme added at yeast pitch</a:t>
            </a:r>
          </a:p>
          <a:p>
            <a:r>
              <a:rPr lang="en-US" sz="1800" dirty="0"/>
              <a:t>B: No enzyme added</a:t>
            </a:r>
          </a:p>
          <a:p>
            <a:r>
              <a:rPr lang="en-US" sz="1800" dirty="0"/>
              <a:t>C: Enzyme added at yeast pitch + 25% of the dry hop</a:t>
            </a:r>
          </a:p>
          <a:p>
            <a:r>
              <a:rPr lang="en-US" sz="1800" dirty="0"/>
              <a:t>D: Enzyme added with the dry hop on day 4</a:t>
            </a:r>
          </a:p>
          <a:p>
            <a:endParaRPr lang="de-DE" dirty="0"/>
          </a:p>
        </p:txBody>
      </p:sp>
      <p:pic>
        <p:nvPicPr>
          <p:cNvPr id="4" name="Picture 3"/>
          <p:cNvPicPr>
            <a:picLocks noChangeAspect="1"/>
          </p:cNvPicPr>
          <p:nvPr/>
        </p:nvPicPr>
        <p:blipFill>
          <a:blip r:embed="rId2"/>
          <a:stretch>
            <a:fillRect/>
          </a:stretch>
        </p:blipFill>
        <p:spPr>
          <a:xfrm>
            <a:off x="4953001" y="1752599"/>
            <a:ext cx="4191000" cy="2474739"/>
          </a:xfrm>
          <a:prstGeom prst="rect">
            <a:avLst/>
          </a:prstGeom>
        </p:spPr>
      </p:pic>
      <p:pic>
        <p:nvPicPr>
          <p:cNvPr id="5" name="Picture 4"/>
          <p:cNvPicPr>
            <a:picLocks noChangeAspect="1"/>
          </p:cNvPicPr>
          <p:nvPr/>
        </p:nvPicPr>
        <p:blipFill>
          <a:blip r:embed="rId3"/>
          <a:stretch>
            <a:fillRect/>
          </a:stretch>
        </p:blipFill>
        <p:spPr>
          <a:xfrm>
            <a:off x="625601" y="3962400"/>
            <a:ext cx="5399821" cy="2286957"/>
          </a:xfrm>
          <a:prstGeom prst="rect">
            <a:avLst/>
          </a:prstGeom>
        </p:spPr>
      </p:pic>
      <p:sp>
        <p:nvSpPr>
          <p:cNvPr id="7" name="TextBox 6"/>
          <p:cNvSpPr txBox="1"/>
          <p:nvPr/>
        </p:nvSpPr>
        <p:spPr>
          <a:xfrm>
            <a:off x="739570" y="3968496"/>
            <a:ext cx="1094852" cy="369332"/>
          </a:xfrm>
          <a:prstGeom prst="rect">
            <a:avLst/>
          </a:prstGeom>
          <a:noFill/>
        </p:spPr>
        <p:txBody>
          <a:bodyPr wrap="none" rtlCol="0">
            <a:spAutoFit/>
          </a:bodyPr>
          <a:lstStyle/>
          <a:p>
            <a:r>
              <a:rPr lang="de-DE" dirty="0">
                <a:solidFill>
                  <a:prstClr val="black"/>
                </a:solidFill>
              </a:rPr>
              <a:t>Mascoma</a:t>
            </a:r>
          </a:p>
        </p:txBody>
      </p:sp>
      <p:sp>
        <p:nvSpPr>
          <p:cNvPr id="8" name="TextBox 7"/>
          <p:cNvSpPr txBox="1"/>
          <p:nvPr/>
        </p:nvSpPr>
        <p:spPr>
          <a:xfrm>
            <a:off x="5029200" y="1752599"/>
            <a:ext cx="580159" cy="369332"/>
          </a:xfrm>
          <a:prstGeom prst="rect">
            <a:avLst/>
          </a:prstGeom>
          <a:noFill/>
        </p:spPr>
        <p:txBody>
          <a:bodyPr wrap="none" rtlCol="0">
            <a:spAutoFit/>
          </a:bodyPr>
          <a:lstStyle/>
          <a:p>
            <a:r>
              <a:rPr lang="de-DE" dirty="0">
                <a:solidFill>
                  <a:prstClr val="black"/>
                </a:solidFill>
              </a:rPr>
              <a:t>NRC</a:t>
            </a:r>
          </a:p>
        </p:txBody>
      </p:sp>
    </p:spTree>
    <p:extLst>
      <p:ext uri="{BB962C8B-B14F-4D97-AF65-F5344CB8AC3E}">
        <p14:creationId xmlns:p14="http://schemas.microsoft.com/office/powerpoint/2010/main" val="3280020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7" name="Content Placeholder 6"/>
          <p:cNvSpPr>
            <a:spLocks noGrp="1"/>
          </p:cNvSpPr>
          <p:nvPr>
            <p:ph idx="1"/>
          </p:nvPr>
        </p:nvSpPr>
        <p:spPr>
          <a:xfrm>
            <a:off x="628650" y="2055812"/>
            <a:ext cx="7886700" cy="4344987"/>
          </a:xfrm>
        </p:spPr>
        <p:txBody>
          <a:bodyPr>
            <a:normAutofit/>
          </a:bodyPr>
          <a:lstStyle/>
          <a:p>
            <a:pPr marL="457200" indent="-457200">
              <a:lnSpc>
                <a:spcPct val="100000"/>
              </a:lnSpc>
              <a:buFont typeface="Arial" panose="020B0604020202020204" pitchFamily="34" charset="0"/>
              <a:buChar char="•"/>
            </a:pPr>
            <a:r>
              <a:rPr lang="en-US" dirty="0"/>
              <a:t>Aroma of fresh/processed hops ≠ aroma of final beer</a:t>
            </a:r>
          </a:p>
          <a:p>
            <a:pPr marL="457200" indent="-457200">
              <a:lnSpc>
                <a:spcPct val="100000"/>
              </a:lnSpc>
              <a:buFont typeface="Arial" panose="020B0604020202020204" pitchFamily="34" charset="0"/>
              <a:buChar char="•"/>
            </a:pPr>
            <a:r>
              <a:rPr lang="en-US" dirty="0"/>
              <a:t>Changes of fermentation parameters or hopping regime can effect beer flavor</a:t>
            </a:r>
          </a:p>
          <a:p>
            <a:pPr marL="457200" indent="-457200">
              <a:lnSpc>
                <a:spcPct val="100000"/>
              </a:lnSpc>
              <a:buFont typeface="Arial" panose="020B0604020202020204" pitchFamily="34" charset="0"/>
              <a:buChar char="•"/>
            </a:pPr>
            <a:r>
              <a:rPr lang="en-US" dirty="0"/>
              <a:t>Biotransformation is complex and there is still a lot unknown</a:t>
            </a:r>
          </a:p>
          <a:p>
            <a:pPr marL="457200" indent="-457200">
              <a:lnSpc>
                <a:spcPct val="100000"/>
              </a:lnSpc>
              <a:buFont typeface="Arial" panose="020B0604020202020204" pitchFamily="34" charset="0"/>
              <a:buChar char="•"/>
            </a:pPr>
            <a:r>
              <a:rPr lang="en-US" dirty="0"/>
              <a:t>Room for exploration, creativity and research!</a:t>
            </a:r>
          </a:p>
          <a:p>
            <a:endParaRPr lang="en-US" dirty="0"/>
          </a:p>
        </p:txBody>
      </p:sp>
    </p:spTree>
    <p:extLst>
      <p:ext uri="{BB962C8B-B14F-4D97-AF65-F5344CB8AC3E}">
        <p14:creationId xmlns:p14="http://schemas.microsoft.com/office/powerpoint/2010/main" val="414945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7" name="Content Placeholder 6"/>
          <p:cNvSpPr>
            <a:spLocks noGrp="1"/>
          </p:cNvSpPr>
          <p:nvPr>
            <p:ph idx="1"/>
          </p:nvPr>
        </p:nvSpPr>
        <p:spPr/>
        <p:txBody>
          <a:bodyPr>
            <a:normAutofit fontScale="32500" lnSpcReduction="20000"/>
          </a:bodyPr>
          <a:lstStyle/>
          <a:p>
            <a:pPr marL="342900" indent="-342900">
              <a:buAutoNum type="arabicPeriod"/>
            </a:pPr>
            <a:r>
              <a:rPr lang="fr-FR" dirty="0"/>
              <a:t>T. </a:t>
            </a:r>
            <a:r>
              <a:rPr lang="fr-FR" dirty="0" err="1"/>
              <a:t>Shellhammer</a:t>
            </a:r>
            <a:r>
              <a:rPr lang="fr-FR" dirty="0"/>
              <a:t>, ‘RE: </a:t>
            </a:r>
            <a:r>
              <a:rPr lang="fr-FR" dirty="0" err="1"/>
              <a:t>Presentation</a:t>
            </a:r>
            <a:r>
              <a:rPr lang="fr-FR" dirty="0"/>
              <a:t> help’. Message to: Brittney Berg, 26 </a:t>
            </a:r>
            <a:r>
              <a:rPr lang="fr-FR" dirty="0" err="1"/>
              <a:t>December</a:t>
            </a:r>
            <a:r>
              <a:rPr lang="fr-FR" dirty="0"/>
              <a:t> 2018. Email. </a:t>
            </a:r>
            <a:endParaRPr lang="en-US" dirty="0"/>
          </a:p>
          <a:p>
            <a:pPr marL="342900" indent="-342900">
              <a:buAutoNum type="arabicPeriod"/>
            </a:pPr>
            <a:r>
              <a:rPr lang="en-US" dirty="0"/>
              <a:t>Sharp, D.; </a:t>
            </a:r>
            <a:r>
              <a:rPr lang="en-US" dirty="0" err="1"/>
              <a:t>Molitor</a:t>
            </a:r>
            <a:r>
              <a:rPr lang="en-US" dirty="0"/>
              <a:t>, A.; </a:t>
            </a:r>
            <a:r>
              <a:rPr lang="en-US" dirty="0" err="1"/>
              <a:t>Shellhammer</a:t>
            </a:r>
            <a:r>
              <a:rPr lang="en-US" dirty="0"/>
              <a:t>, T. Effect of hopping regime, cultivar, and yeast on terpene alcohol content in beer. Young Scientist </a:t>
            </a:r>
            <a:r>
              <a:rPr lang="en-US" dirty="0" err="1"/>
              <a:t>Sympoisum</a:t>
            </a:r>
            <a:r>
              <a:rPr lang="en-US" dirty="0"/>
              <a:t>. April 2016. </a:t>
            </a:r>
          </a:p>
          <a:p>
            <a:pPr marL="342900" indent="-342900">
              <a:buFontTx/>
              <a:buAutoNum type="arabicPeriod"/>
            </a:pPr>
            <a:r>
              <a:rPr lang="en-US" dirty="0" err="1"/>
              <a:t>Praet</a:t>
            </a:r>
            <a:r>
              <a:rPr lang="en-US" dirty="0"/>
              <a:t>, T.; Van </a:t>
            </a:r>
            <a:r>
              <a:rPr lang="en-US" dirty="0" err="1"/>
              <a:t>Opstaele</a:t>
            </a:r>
            <a:r>
              <a:rPr lang="en-US" dirty="0"/>
              <a:t>, F.; </a:t>
            </a:r>
            <a:r>
              <a:rPr lang="en-US" dirty="0" err="1"/>
              <a:t>Jaskula-Goiris</a:t>
            </a:r>
            <a:r>
              <a:rPr lang="en-US" dirty="0"/>
              <a:t>, B.; </a:t>
            </a:r>
            <a:r>
              <a:rPr lang="en-US" dirty="0" err="1"/>
              <a:t>Aerts</a:t>
            </a:r>
            <a:r>
              <a:rPr lang="en-US" dirty="0"/>
              <a:t>, G.; De </a:t>
            </a:r>
            <a:r>
              <a:rPr lang="en-US" dirty="0" err="1"/>
              <a:t>Cooman</a:t>
            </a:r>
            <a:r>
              <a:rPr lang="en-US" dirty="0"/>
              <a:t>, L. </a:t>
            </a:r>
            <a:r>
              <a:rPr lang="en-US" dirty="0" err="1"/>
              <a:t>Biotransformations</a:t>
            </a:r>
            <a:r>
              <a:rPr lang="en-US" dirty="0"/>
              <a:t> of hop-derived aroma compounds by </a:t>
            </a:r>
            <a:r>
              <a:rPr lang="en-US" i="1" dirty="0"/>
              <a:t>Saccharomyces cerevisiae </a:t>
            </a:r>
            <a:r>
              <a:rPr lang="en-US" dirty="0"/>
              <a:t>upon fermentation. </a:t>
            </a:r>
            <a:r>
              <a:rPr lang="en-US" dirty="0" err="1"/>
              <a:t>Cerevisia</a:t>
            </a:r>
            <a:r>
              <a:rPr lang="en-US" dirty="0"/>
              <a:t>, 36 (2012), 125-132. </a:t>
            </a:r>
          </a:p>
          <a:p>
            <a:pPr marL="342900" indent="-342900">
              <a:buFontTx/>
              <a:buAutoNum type="arabicPeriod"/>
            </a:pPr>
            <a:r>
              <a:rPr lang="en-US" dirty="0"/>
              <a:t>King, A.J.; Dickinson, J.R. Biotransformation of Hop Aroma </a:t>
            </a:r>
            <a:r>
              <a:rPr lang="en-US" dirty="0" err="1"/>
              <a:t>Terpenoids</a:t>
            </a:r>
            <a:r>
              <a:rPr lang="en-US" dirty="0"/>
              <a:t> by Ale and Lager Yeasts. FEMS Yeast Research 2003, 3 (1), 53-62. </a:t>
            </a:r>
          </a:p>
          <a:p>
            <a:pPr marL="342900" indent="-342900">
              <a:buFontTx/>
              <a:buAutoNum type="arabicPeriod"/>
            </a:pPr>
            <a:r>
              <a:rPr lang="en-US" dirty="0" err="1"/>
              <a:t>Takoi</a:t>
            </a:r>
            <a:r>
              <a:rPr lang="en-US" dirty="0"/>
              <a:t>, K. et al. Systematic analysis of behavior of hop-derived monoterpene alcohols during fermentation and new classification of geraniol-rich flavor hops. </a:t>
            </a:r>
            <a:r>
              <a:rPr lang="en-US" i="1" dirty="0" err="1"/>
              <a:t>BrewingScience</a:t>
            </a:r>
            <a:r>
              <a:rPr lang="en-US" dirty="0"/>
              <a:t>. (70) 2017. 177-186</a:t>
            </a:r>
          </a:p>
          <a:p>
            <a:pPr marL="342900" indent="-342900">
              <a:buFontTx/>
              <a:buAutoNum type="arabicPeriod"/>
            </a:pPr>
            <a:r>
              <a:rPr lang="en-US" dirty="0" err="1"/>
              <a:t>Rettberg</a:t>
            </a:r>
            <a:r>
              <a:rPr lang="en-US" dirty="0"/>
              <a:t>, N.; </a:t>
            </a:r>
            <a:r>
              <a:rPr lang="en-US" dirty="0" err="1"/>
              <a:t>Thörner</a:t>
            </a:r>
            <a:r>
              <a:rPr lang="en-US" dirty="0"/>
              <a:t>, S.; </a:t>
            </a:r>
            <a:r>
              <a:rPr lang="en-US" dirty="0" err="1"/>
              <a:t>Labus</a:t>
            </a:r>
            <a:r>
              <a:rPr lang="en-US" dirty="0"/>
              <a:t>, A.B.; </a:t>
            </a:r>
            <a:r>
              <a:rPr lang="en-US" dirty="0" err="1"/>
              <a:t>Garbe</a:t>
            </a:r>
            <a:r>
              <a:rPr lang="en-US" dirty="0"/>
              <a:t>, L.-A. Aroma active monocarboxylic acids – origin and analytical characterization in fresh and aged hops. </a:t>
            </a:r>
            <a:r>
              <a:rPr lang="en-US" i="1" dirty="0" err="1"/>
              <a:t>BrewingScience</a:t>
            </a:r>
            <a:r>
              <a:rPr lang="en-US" i="1" dirty="0"/>
              <a:t>. </a:t>
            </a:r>
            <a:r>
              <a:rPr lang="en-US" dirty="0"/>
              <a:t>(67) 2014. 33-47.</a:t>
            </a:r>
            <a:endParaRPr lang="en-US" i="1" dirty="0"/>
          </a:p>
          <a:p>
            <a:pPr marL="342900" indent="-342900">
              <a:buFontTx/>
              <a:buAutoNum type="arabicPeriod"/>
            </a:pPr>
            <a:r>
              <a:rPr lang="en-US" dirty="0" err="1"/>
              <a:t>Nizet</a:t>
            </a:r>
            <a:r>
              <a:rPr lang="en-US" dirty="0"/>
              <a:t>, S.; </a:t>
            </a:r>
            <a:r>
              <a:rPr lang="en-US" dirty="0" err="1"/>
              <a:t>Gros</a:t>
            </a:r>
            <a:r>
              <a:rPr lang="en-US" dirty="0"/>
              <a:t>, J; </a:t>
            </a:r>
            <a:r>
              <a:rPr lang="en-US" dirty="0" err="1"/>
              <a:t>Peeters</a:t>
            </a:r>
            <a:r>
              <a:rPr lang="en-US" dirty="0"/>
              <a:t>, F; Chaumont, S.; </a:t>
            </a:r>
            <a:r>
              <a:rPr lang="en-US" dirty="0" err="1"/>
              <a:t>Robiette,R</a:t>
            </a:r>
            <a:r>
              <a:rPr lang="en-US" dirty="0"/>
              <a:t>.; Collin, S. First Evidence of the production of odorant </a:t>
            </a:r>
            <a:r>
              <a:rPr lang="en-US" dirty="0" err="1"/>
              <a:t>polyfunctional</a:t>
            </a:r>
            <a:r>
              <a:rPr lang="en-US" dirty="0"/>
              <a:t> thiols by bottle refermentation. J. Am. Soc. Brew. Chem. 2013, 71 (1), 15-22. </a:t>
            </a:r>
          </a:p>
          <a:p>
            <a:endParaRPr lang="en-US" dirty="0"/>
          </a:p>
          <a:p>
            <a:r>
              <a:rPr lang="en-US" dirty="0"/>
              <a:t>&amp; more: </a:t>
            </a:r>
          </a:p>
          <a:p>
            <a:endParaRPr lang="en-US" dirty="0"/>
          </a:p>
          <a:p>
            <a:pPr marL="285750" indent="-285750">
              <a:buFont typeface="Arial" panose="020B0604020202020204" pitchFamily="34" charset="0"/>
              <a:buChar char="•"/>
            </a:pPr>
            <a:r>
              <a:rPr lang="en-US" dirty="0" err="1"/>
              <a:t>Takoi</a:t>
            </a:r>
            <a:r>
              <a:rPr lang="en-US" dirty="0"/>
              <a:t> et al. Biotransformation of hop-derived monoterpene alcohols by lager yeast and their contribution to the flavor of hopped beer. Journal of Agricultural and Food Chemistry. 58 (2010). 5050 – 5058. </a:t>
            </a:r>
          </a:p>
          <a:p>
            <a:pPr marL="285750" indent="-285750">
              <a:buFont typeface="Arial" panose="020B0604020202020204" pitchFamily="34" charset="0"/>
              <a:buChar char="•"/>
            </a:pPr>
            <a:r>
              <a:rPr lang="en-US" dirty="0"/>
              <a:t>Sharp, D.; Vollmer, D. Examination of glycoside hydrolysis methods for the determination of </a:t>
            </a:r>
            <a:r>
              <a:rPr lang="en-US" dirty="0" err="1"/>
              <a:t>terpenyl</a:t>
            </a:r>
            <a:r>
              <a:rPr lang="en-US" dirty="0"/>
              <a:t> glycoside contents of different hop cultivars. J. Am. Soc. Brew. Chem. 75(2) 2017, 101-108.</a:t>
            </a:r>
          </a:p>
          <a:p>
            <a:pPr marL="285750" indent="-285750">
              <a:buFont typeface="Arial" panose="020B0604020202020204" pitchFamily="34" charset="0"/>
              <a:buChar char="•"/>
            </a:pPr>
            <a:r>
              <a:rPr lang="en-US" dirty="0" err="1"/>
              <a:t>Gros</a:t>
            </a:r>
            <a:r>
              <a:rPr lang="en-US" dirty="0"/>
              <a:t>, J. et al. Enzymatic release of odorant </a:t>
            </a:r>
            <a:r>
              <a:rPr lang="en-US" dirty="0" err="1"/>
              <a:t>polyfunctional</a:t>
            </a:r>
            <a:r>
              <a:rPr lang="en-US" dirty="0"/>
              <a:t> thiols from cysteine conjugates in hop. J. Inst. Brew. 2013. 119: 221-227.</a:t>
            </a:r>
          </a:p>
          <a:p>
            <a:endParaRPr lang="en-US" dirty="0"/>
          </a:p>
        </p:txBody>
      </p:sp>
    </p:spTree>
    <p:extLst>
      <p:ext uri="{BB962C8B-B14F-4D97-AF65-F5344CB8AC3E}">
        <p14:creationId xmlns:p14="http://schemas.microsoft.com/office/powerpoint/2010/main" val="2089635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thanks…….</a:t>
            </a:r>
          </a:p>
        </p:txBody>
      </p:sp>
      <p:sp>
        <p:nvSpPr>
          <p:cNvPr id="7" name="Content Placeholder 6"/>
          <p:cNvSpPr>
            <a:spLocks noGrp="1"/>
          </p:cNvSpPr>
          <p:nvPr>
            <p:ph idx="1"/>
          </p:nvPr>
        </p:nvSpPr>
        <p:spPr/>
        <p:txBody>
          <a:bodyPr/>
          <a:lstStyle/>
          <a:p>
            <a:r>
              <a:rPr lang="en-US" dirty="0"/>
              <a:t>Nils Rettberg</a:t>
            </a:r>
          </a:p>
          <a:p>
            <a:r>
              <a:rPr lang="en-US" dirty="0"/>
              <a:t>Brian Perkey</a:t>
            </a:r>
          </a:p>
          <a:p>
            <a:r>
              <a:rPr lang="en-US" dirty="0"/>
              <a:t>Robert Percival</a:t>
            </a:r>
          </a:p>
          <a:p>
            <a:r>
              <a:rPr lang="en-US" dirty="0"/>
              <a:t>Joan Montasell</a:t>
            </a:r>
          </a:p>
          <a:p>
            <a:r>
              <a:rPr lang="en-US" dirty="0"/>
              <a:t>Eric Abbott</a:t>
            </a:r>
          </a:p>
          <a:p>
            <a:r>
              <a:rPr lang="en-US" dirty="0"/>
              <a:t>Sylvie Van Zandycke </a:t>
            </a:r>
          </a:p>
          <a:p>
            <a:r>
              <a:rPr lang="en-US" dirty="0"/>
              <a:t>&amp; all trial breweries! </a:t>
            </a:r>
          </a:p>
        </p:txBody>
      </p:sp>
    </p:spTree>
    <p:extLst>
      <p:ext uri="{BB962C8B-B14F-4D97-AF65-F5344CB8AC3E}">
        <p14:creationId xmlns:p14="http://schemas.microsoft.com/office/powerpoint/2010/main" val="397795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Thank you!!</a:t>
            </a:r>
          </a:p>
        </p:txBody>
      </p:sp>
    </p:spTree>
    <p:extLst>
      <p:ext uri="{BB962C8B-B14F-4D97-AF65-F5344CB8AC3E}">
        <p14:creationId xmlns:p14="http://schemas.microsoft.com/office/powerpoint/2010/main" val="5279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628650" y="1600200"/>
            <a:ext cx="7886700" cy="4351338"/>
          </a:xfrm>
        </p:spPr>
        <p:txBody>
          <a:bodyPr>
            <a:normAutofit fontScale="77500" lnSpcReduction="20000"/>
          </a:bodyPr>
          <a:lstStyle/>
          <a:p>
            <a:pPr marL="285750" indent="-285750">
              <a:buFont typeface="Arial" panose="020B0604020202020204" pitchFamily="34" charset="0"/>
              <a:buChar char="•"/>
            </a:pPr>
            <a:r>
              <a:rPr lang="en-US" dirty="0"/>
              <a:t>A brief review of studies regarding hop derived compounds and how they are modified by yeast during fermentation</a:t>
            </a:r>
          </a:p>
          <a:p>
            <a:endParaRPr lang="en-US" dirty="0"/>
          </a:p>
          <a:p>
            <a:pPr marL="285750" indent="-285750">
              <a:buFont typeface="Arial" panose="020B0604020202020204" pitchFamily="34" charset="0"/>
              <a:buChar char="•"/>
            </a:pPr>
            <a:r>
              <a:rPr lang="en-US" dirty="0"/>
              <a:t>Starting off simple: Hop composition &amp; yeast factors</a:t>
            </a:r>
          </a:p>
          <a:p>
            <a:pPr marL="285750" indent="-285750">
              <a:buFont typeface="Arial" panose="020B0604020202020204" pitchFamily="34" charset="0"/>
              <a:buChar char="•"/>
            </a:pPr>
            <a:r>
              <a:rPr lang="en-US" dirty="0"/>
              <a:t>Known Interactions</a:t>
            </a:r>
          </a:p>
          <a:p>
            <a:pPr marL="285750" indent="-285750">
              <a:buFont typeface="Arial" panose="020B0604020202020204" pitchFamily="34" charset="0"/>
              <a:buChar char="•"/>
            </a:pPr>
            <a:r>
              <a:rPr lang="en-US" dirty="0"/>
              <a:t>Hop Derived Compounds:</a:t>
            </a:r>
          </a:p>
          <a:p>
            <a:r>
              <a:rPr lang="en-US" dirty="0"/>
              <a:t>	- Carbonyl Compounds</a:t>
            </a:r>
          </a:p>
          <a:p>
            <a:r>
              <a:rPr lang="en-US" dirty="0"/>
              <a:t>	- Esters</a:t>
            </a:r>
          </a:p>
          <a:p>
            <a:r>
              <a:rPr lang="en-US" dirty="0"/>
              <a:t>	- Monoterpene Alcohols</a:t>
            </a:r>
          </a:p>
          <a:p>
            <a:r>
              <a:rPr lang="en-US" dirty="0"/>
              <a:t>	- </a:t>
            </a:r>
            <a:r>
              <a:rPr lang="en-US" dirty="0" err="1"/>
              <a:t>Glycosidically</a:t>
            </a:r>
            <a:r>
              <a:rPr lang="en-US" dirty="0"/>
              <a:t> bound precursors</a:t>
            </a:r>
          </a:p>
          <a:p>
            <a:r>
              <a:rPr lang="en-US" dirty="0"/>
              <a:t>	- Hop Degradation Acids</a:t>
            </a:r>
          </a:p>
          <a:p>
            <a:r>
              <a:rPr lang="en-US" dirty="0"/>
              <a:t>	- Thiol precursors</a:t>
            </a:r>
          </a:p>
          <a:p>
            <a:pPr marL="457200" indent="-457200">
              <a:buFont typeface="Arial" panose="020B0604020202020204" pitchFamily="34" charset="0"/>
              <a:buChar char="•"/>
            </a:pPr>
            <a:r>
              <a:rPr lang="en-US" dirty="0"/>
              <a:t>Trials</a:t>
            </a:r>
          </a:p>
        </p:txBody>
      </p:sp>
    </p:spTree>
    <p:extLst>
      <p:ext uri="{BB962C8B-B14F-4D97-AF65-F5344CB8AC3E}">
        <p14:creationId xmlns:p14="http://schemas.microsoft.com/office/powerpoint/2010/main" val="53166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465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“Biotransformation’?</a:t>
            </a:r>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Biotransformation = “alteration of organic compounds by organisms or enzymes ” </a:t>
            </a:r>
          </a:p>
          <a:p>
            <a:pPr marL="457200" indent="-457200">
              <a:buFont typeface="Arial" panose="020B0604020202020204" pitchFamily="34" charset="0"/>
              <a:buChar char="•"/>
            </a:pPr>
            <a:r>
              <a:rPr lang="en-US" dirty="0"/>
              <a:t>“an array of complex chemical processes during which yeast cells transform hop components into (new), often boldly aromatic compounds”</a:t>
            </a:r>
          </a:p>
          <a:p>
            <a:pPr marL="457200" indent="-457200">
              <a:buFont typeface="Arial" panose="020B0604020202020204" pitchFamily="34" charset="0"/>
              <a:buChar char="•"/>
            </a:pPr>
            <a:r>
              <a:rPr lang="en-US" dirty="0"/>
              <a:t>“oil components that yeast have modified” </a:t>
            </a:r>
          </a:p>
          <a:p>
            <a:pPr marL="457200" indent="-457200">
              <a:buFont typeface="Arial" panose="020B0604020202020204" pitchFamily="34" charset="0"/>
              <a:buChar char="•"/>
            </a:pPr>
            <a:r>
              <a:rPr lang="en-US" dirty="0"/>
              <a:t>“</a:t>
            </a:r>
            <a:r>
              <a:rPr lang="en-US" sz="3600" dirty="0">
                <a:solidFill>
                  <a:srgbClr val="FF0000"/>
                </a:solidFill>
              </a:rPr>
              <a:t>Yeast derived impact or modification of hoppy aroma</a:t>
            </a:r>
            <a:r>
              <a:rPr lang="en-US" dirty="0"/>
              <a:t>”</a:t>
            </a:r>
          </a:p>
        </p:txBody>
      </p:sp>
    </p:spTree>
    <p:extLst>
      <p:ext uri="{BB962C8B-B14F-4D97-AF65-F5344CB8AC3E}">
        <p14:creationId xmlns:p14="http://schemas.microsoft.com/office/powerpoint/2010/main" val="129345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“Biotransformation” ?</a:t>
            </a:r>
          </a:p>
        </p:txBody>
      </p:sp>
      <p:sp>
        <p:nvSpPr>
          <p:cNvPr id="3" name="Content Placeholder 2"/>
          <p:cNvSpPr>
            <a:spLocks noGrp="1"/>
          </p:cNvSpPr>
          <p:nvPr>
            <p:ph idx="1"/>
          </p:nvPr>
        </p:nvSpPr>
        <p:spPr/>
        <p:txBody>
          <a:bodyPr>
            <a:normAutofit/>
          </a:bodyPr>
          <a:lstStyle/>
          <a:p>
            <a:r>
              <a:rPr lang="en-US" dirty="0"/>
              <a:t>It’s a small (but important!) part of hoppy aroma in beer</a:t>
            </a:r>
          </a:p>
          <a:p>
            <a:endParaRPr lang="en-US" dirty="0"/>
          </a:p>
          <a:p>
            <a:r>
              <a:rPr lang="en-US" dirty="0"/>
              <a:t>We know that fresh/processed hop aromas are different then that of the final beer aroma</a:t>
            </a:r>
          </a:p>
          <a:p>
            <a:pPr marL="800100" lvl="1" indent="-342900">
              <a:buFont typeface="Arial" panose="020B0604020202020204" pitchFamily="34" charset="0"/>
              <a:buChar char="•"/>
            </a:pPr>
            <a:r>
              <a:rPr lang="en-US" dirty="0"/>
              <a:t>Disproportionate extraction</a:t>
            </a:r>
          </a:p>
          <a:p>
            <a:pPr marL="800100" lvl="1" indent="-342900">
              <a:buFont typeface="Arial" panose="020B0604020202020204" pitchFamily="34" charset="0"/>
              <a:buChar char="•"/>
            </a:pPr>
            <a:r>
              <a:rPr lang="en-US" dirty="0"/>
              <a:t>Losses by e.g. evaporation or adsorption </a:t>
            </a:r>
          </a:p>
          <a:p>
            <a:pPr marL="800100" lvl="1" indent="-342900">
              <a:buFont typeface="Arial" panose="020B0604020202020204" pitchFamily="34" charset="0"/>
              <a:buChar char="•"/>
            </a:pPr>
            <a:r>
              <a:rPr lang="en-US" dirty="0"/>
              <a:t>Modification of hop derived volatiles by yeast enzymes </a:t>
            </a:r>
          </a:p>
        </p:txBody>
      </p:sp>
    </p:spTree>
    <p:extLst>
      <p:ext uri="{BB962C8B-B14F-4D97-AF65-F5344CB8AC3E}">
        <p14:creationId xmlns:p14="http://schemas.microsoft.com/office/powerpoint/2010/main" val="408076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 Composition</a:t>
            </a:r>
          </a:p>
        </p:txBody>
      </p:sp>
      <p:pic>
        <p:nvPicPr>
          <p:cNvPr id="6" name="Content Placeholder 5"/>
          <p:cNvPicPr>
            <a:picLocks noGrp="1" noChangeAspect="1"/>
          </p:cNvPicPr>
          <p:nvPr>
            <p:ph idx="1"/>
          </p:nvPr>
        </p:nvPicPr>
        <p:blipFill>
          <a:blip r:embed="rId3"/>
          <a:stretch>
            <a:fillRect/>
          </a:stretch>
        </p:blipFill>
        <p:spPr>
          <a:xfrm>
            <a:off x="6400800" y="1905000"/>
            <a:ext cx="2438400" cy="4210304"/>
          </a:xfrm>
          <a:prstGeom prst="rect">
            <a:avLst/>
          </a:prstGeom>
        </p:spPr>
      </p:pic>
      <p:sp>
        <p:nvSpPr>
          <p:cNvPr id="7" name="TextBox 6"/>
          <p:cNvSpPr txBox="1"/>
          <p:nvPr/>
        </p:nvSpPr>
        <p:spPr>
          <a:xfrm>
            <a:off x="228600" y="2057400"/>
            <a:ext cx="6400800" cy="2677656"/>
          </a:xfrm>
          <a:prstGeom prst="rect">
            <a:avLst/>
          </a:prstGeom>
          <a:noFill/>
        </p:spPr>
        <p:txBody>
          <a:bodyPr wrap="square" rtlCol="0">
            <a:spAutoFit/>
          </a:bodyPr>
          <a:lstStyle/>
          <a:p>
            <a:pPr lvl="0"/>
            <a:r>
              <a:rPr lang="en-US" sz="4400" dirty="0">
                <a:solidFill>
                  <a:prstClr val="black"/>
                </a:solidFill>
              </a:rPr>
              <a:t>POLYPHENOLS</a:t>
            </a:r>
          </a:p>
          <a:p>
            <a:pPr lvl="0"/>
            <a:endParaRPr lang="en-US" dirty="0">
              <a:solidFill>
                <a:prstClr val="black"/>
              </a:solidFill>
            </a:endParaRPr>
          </a:p>
          <a:p>
            <a:pPr lvl="0"/>
            <a:r>
              <a:rPr lang="en-US" sz="4400" dirty="0">
                <a:solidFill>
                  <a:prstClr val="black"/>
                </a:solidFill>
              </a:rPr>
              <a:t>RESINS</a:t>
            </a:r>
          </a:p>
          <a:p>
            <a:pPr lvl="0"/>
            <a:endParaRPr lang="en-US" dirty="0">
              <a:solidFill>
                <a:prstClr val="black"/>
              </a:solidFill>
            </a:endParaRPr>
          </a:p>
          <a:p>
            <a:pPr lvl="0"/>
            <a:r>
              <a:rPr lang="en-US" sz="4400" dirty="0">
                <a:solidFill>
                  <a:srgbClr val="FF0000"/>
                </a:solidFill>
              </a:rPr>
              <a:t>ESSENTIAL OILS</a:t>
            </a:r>
          </a:p>
        </p:txBody>
      </p:sp>
    </p:spTree>
    <p:extLst>
      <p:ext uri="{BB962C8B-B14F-4D97-AF65-F5344CB8AC3E}">
        <p14:creationId xmlns:p14="http://schemas.microsoft.com/office/powerpoint/2010/main" val="345518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 Composition</a:t>
            </a:r>
          </a:p>
        </p:txBody>
      </p:sp>
      <p:sp>
        <p:nvSpPr>
          <p:cNvPr id="4" name="TextBox 3"/>
          <p:cNvSpPr txBox="1"/>
          <p:nvPr/>
        </p:nvSpPr>
        <p:spPr>
          <a:xfrm>
            <a:off x="76200" y="1828800"/>
            <a:ext cx="8915400" cy="4739759"/>
          </a:xfrm>
          <a:prstGeom prst="rect">
            <a:avLst/>
          </a:prstGeom>
          <a:noFill/>
        </p:spPr>
        <p:txBody>
          <a:bodyPr wrap="square" rtlCol="0">
            <a:spAutoFit/>
          </a:bodyPr>
          <a:lstStyle/>
          <a:p>
            <a:r>
              <a:rPr lang="en-US" sz="3200" dirty="0"/>
              <a:t>ESSENTIAL OILS</a:t>
            </a:r>
            <a:endParaRPr lang="en-US" sz="2000" dirty="0"/>
          </a:p>
          <a:p>
            <a:pPr lvl="1"/>
            <a:endParaRPr lang="en-US" sz="2000" dirty="0"/>
          </a:p>
          <a:p>
            <a:pPr marL="914400" lvl="1" indent="-457200">
              <a:buFont typeface="Arial" panose="020B0604020202020204" pitchFamily="34" charset="0"/>
              <a:buChar char="•"/>
            </a:pPr>
            <a:r>
              <a:rPr lang="en-US" sz="3200" dirty="0"/>
              <a:t>Hydrocarbon fraction (50-80%)</a:t>
            </a:r>
          </a:p>
          <a:p>
            <a:pPr marL="1371600" lvl="2" indent="-457200">
              <a:buFont typeface="Arial" panose="020B0604020202020204" pitchFamily="34" charset="0"/>
              <a:buChar char="•"/>
            </a:pPr>
            <a:r>
              <a:rPr lang="en-US" sz="3200" dirty="0" err="1"/>
              <a:t>Myrcene</a:t>
            </a:r>
            <a:r>
              <a:rPr lang="en-US" sz="3200" dirty="0"/>
              <a:t>, </a:t>
            </a:r>
            <a:r>
              <a:rPr lang="en-US" sz="3200" dirty="0" err="1"/>
              <a:t>Caryophellene</a:t>
            </a:r>
            <a:r>
              <a:rPr lang="en-US" sz="3200" dirty="0"/>
              <a:t>, </a:t>
            </a:r>
            <a:r>
              <a:rPr lang="en-US" sz="3200" dirty="0" err="1"/>
              <a:t>Farnesene</a:t>
            </a:r>
            <a:r>
              <a:rPr lang="en-US" sz="3200" dirty="0"/>
              <a:t>, </a:t>
            </a:r>
            <a:r>
              <a:rPr lang="en-US" sz="3200" dirty="0" err="1"/>
              <a:t>Humulene</a:t>
            </a:r>
            <a:r>
              <a:rPr lang="en-US" sz="3200" dirty="0"/>
              <a:t>, …</a:t>
            </a:r>
          </a:p>
          <a:p>
            <a:pPr marL="1257300" lvl="2" indent="-342900">
              <a:buFont typeface="Arial" panose="020B0604020202020204" pitchFamily="34" charset="0"/>
              <a:buChar char="•"/>
            </a:pPr>
            <a:endParaRPr lang="en-US" sz="2000" dirty="0"/>
          </a:p>
          <a:p>
            <a:pPr marL="914400" lvl="1" indent="-457200">
              <a:buFont typeface="Arial" panose="020B0604020202020204" pitchFamily="34" charset="0"/>
              <a:buChar char="•"/>
            </a:pPr>
            <a:r>
              <a:rPr lang="en-US" sz="3200" dirty="0"/>
              <a:t>Oxygenated fraction (20-50%)</a:t>
            </a:r>
          </a:p>
          <a:p>
            <a:pPr marL="1371600" lvl="2" indent="-457200">
              <a:buFont typeface="Arial" panose="020B0604020202020204" pitchFamily="34" charset="0"/>
              <a:buChar char="•"/>
            </a:pPr>
            <a:r>
              <a:rPr lang="en-US" sz="3200" dirty="0"/>
              <a:t>Linalool, Geraniol, </a:t>
            </a:r>
            <a:r>
              <a:rPr lang="en-US" sz="3200" dirty="0" err="1"/>
              <a:t>Nerol</a:t>
            </a:r>
            <a:r>
              <a:rPr lang="en-US" sz="3200" dirty="0"/>
              <a:t>, … </a:t>
            </a:r>
          </a:p>
          <a:p>
            <a:pPr marL="1257300" lvl="2" indent="-342900">
              <a:buFont typeface="Arial" panose="020B0604020202020204" pitchFamily="34" charset="0"/>
              <a:buChar char="•"/>
            </a:pPr>
            <a:endParaRPr lang="en-US" sz="2000" dirty="0"/>
          </a:p>
          <a:p>
            <a:pPr marL="914400" lvl="1" indent="-457200">
              <a:buFont typeface="Arial" panose="020B0604020202020204" pitchFamily="34" charset="0"/>
              <a:buChar char="•"/>
            </a:pPr>
            <a:r>
              <a:rPr lang="en-US" sz="3200" dirty="0"/>
              <a:t>Sulphur fraction (&lt;1%)</a:t>
            </a:r>
          </a:p>
          <a:p>
            <a:endParaRPr lang="en-US" dirty="0"/>
          </a:p>
        </p:txBody>
      </p:sp>
    </p:spTree>
    <p:extLst>
      <p:ext uri="{BB962C8B-B14F-4D97-AF65-F5344CB8AC3E}">
        <p14:creationId xmlns:p14="http://schemas.microsoft.com/office/powerpoint/2010/main" val="638333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allemand - Whit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llemand - Blue Background">
  <a:themeElements>
    <a:clrScheme name="Lallemand Brewing Colors">
      <a:dk1>
        <a:srgbClr val="303E49"/>
      </a:dk1>
      <a:lt1>
        <a:srgbClr val="FFFFFF"/>
      </a:lt1>
      <a:dk2>
        <a:srgbClr val="F8F8F8"/>
      </a:dk2>
      <a:lt2>
        <a:srgbClr val="303E49"/>
      </a:lt2>
      <a:accent1>
        <a:srgbClr val="83C3ED"/>
      </a:accent1>
      <a:accent2>
        <a:srgbClr val="EE8324"/>
      </a:accent2>
      <a:accent3>
        <a:srgbClr val="FEBE1F"/>
      </a:accent3>
      <a:accent4>
        <a:srgbClr val="79BA40"/>
      </a:accent4>
      <a:accent5>
        <a:srgbClr val="C3D32F"/>
      </a:accent5>
      <a:accent6>
        <a:srgbClr val="4097BB"/>
      </a:accent6>
      <a:hlink>
        <a:srgbClr val="E14044"/>
      </a:hlink>
      <a:folHlink>
        <a:srgbClr val="E140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llemand - Red Background">
  <a:themeElements>
    <a:clrScheme name="Lallemand Brewing Colors">
      <a:dk1>
        <a:srgbClr val="303E49"/>
      </a:dk1>
      <a:lt1>
        <a:srgbClr val="FFFFFF"/>
      </a:lt1>
      <a:dk2>
        <a:srgbClr val="F8F8F8"/>
      </a:dk2>
      <a:lt2>
        <a:srgbClr val="303E49"/>
      </a:lt2>
      <a:accent1>
        <a:srgbClr val="83C3ED"/>
      </a:accent1>
      <a:accent2>
        <a:srgbClr val="EE8324"/>
      </a:accent2>
      <a:accent3>
        <a:srgbClr val="FEBE1F"/>
      </a:accent3>
      <a:accent4>
        <a:srgbClr val="79BA40"/>
      </a:accent4>
      <a:accent5>
        <a:srgbClr val="C3D32F"/>
      </a:accent5>
      <a:accent6>
        <a:srgbClr val="4097BB"/>
      </a:accent6>
      <a:hlink>
        <a:srgbClr val="E14044"/>
      </a:hlink>
      <a:folHlink>
        <a:srgbClr val="E140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793BE082F65A4BA530ED9B03E673B2" ma:contentTypeVersion="0" ma:contentTypeDescription="Create a new document." ma:contentTypeScope="" ma:versionID="83ba9947783af2dfccd101b857f8955a">
  <xsd:schema xmlns:xsd="http://www.w3.org/2001/XMLSchema" xmlns:xs="http://www.w3.org/2001/XMLSchema" xmlns:p="http://schemas.microsoft.com/office/2006/metadata/properties" targetNamespace="http://schemas.microsoft.com/office/2006/metadata/properties" ma:root="true" ma:fieldsID="711b5f35d88f7f6ebfe284b0f73f439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30EA5F-A0B0-4C25-A10C-0F8C7A99003E}">
  <ds:schemaRefs>
    <ds:schemaRef ds:uri="http://schemas.microsoft.com/sharepoint/v3/contenttype/forms"/>
  </ds:schemaRefs>
</ds:datastoreItem>
</file>

<file path=customXml/itemProps2.xml><?xml version="1.0" encoding="utf-8"?>
<ds:datastoreItem xmlns:ds="http://schemas.openxmlformats.org/officeDocument/2006/customXml" ds:itemID="{E44A8FBF-55E1-4BB4-B3C9-8C2556166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BB7ED4C-704E-45A7-9D15-84E2AFD328C3}">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1330</TotalTime>
  <Words>1246</Words>
  <Application>Microsoft Office PowerPoint</Application>
  <PresentationFormat>On-screen Show (4:3)</PresentationFormat>
  <Paragraphs>179</Paragraphs>
  <Slides>37</Slides>
  <Notes>4</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6" baseType="lpstr">
      <vt:lpstr>Arial</vt:lpstr>
      <vt:lpstr>Bebas Neue</vt:lpstr>
      <vt:lpstr>Calibri</vt:lpstr>
      <vt:lpstr>Myriad Pro</vt:lpstr>
      <vt:lpstr>Myriad Pro Light</vt:lpstr>
      <vt:lpstr>Lallemand - White Background</vt:lpstr>
      <vt:lpstr>Lallemand - Blue Background</vt:lpstr>
      <vt:lpstr>Lallemand - Red Background</vt:lpstr>
      <vt:lpstr>think-cell Slide</vt:lpstr>
      <vt:lpstr>PowerPoint Presentation</vt:lpstr>
      <vt:lpstr>Hop and Yeast Interactions</vt:lpstr>
      <vt:lpstr>Lallemand’s Core Activity</vt:lpstr>
      <vt:lpstr>Overview</vt:lpstr>
      <vt:lpstr>Background</vt:lpstr>
      <vt:lpstr>What is “Biotransformation’?</vt:lpstr>
      <vt:lpstr>Why “Biotransformation” ?</vt:lpstr>
      <vt:lpstr>Hop Composition</vt:lpstr>
      <vt:lpstr>Hop Composition</vt:lpstr>
      <vt:lpstr>PowerPoint Presentation</vt:lpstr>
      <vt:lpstr>Yeast Factors</vt:lpstr>
      <vt:lpstr>PowerPoint Presentation</vt:lpstr>
      <vt:lpstr>Yeast Factors: DH during late primary / early secondary</vt:lpstr>
      <vt:lpstr>Commonly Known Interactions</vt:lpstr>
      <vt:lpstr>Volatile compounds are lost by stripping </vt:lpstr>
      <vt:lpstr>Influencing Factors (not discussed here) </vt:lpstr>
      <vt:lpstr>Various Studies Review</vt:lpstr>
      <vt:lpstr>Hop Derived Compounds</vt:lpstr>
      <vt:lpstr>Carbonyl Compounds</vt:lpstr>
      <vt:lpstr>Esters</vt:lpstr>
      <vt:lpstr>Monoterpene alcohols</vt:lpstr>
      <vt:lpstr>Monoterpene alcohols - Geraniol</vt:lpstr>
      <vt:lpstr>PowerPoint Presentation</vt:lpstr>
      <vt:lpstr>Glycosidically bound precursors</vt:lpstr>
      <vt:lpstr>Glycoside Hydrolysis</vt:lpstr>
      <vt:lpstr>Glycosidically bound precursors</vt:lpstr>
      <vt:lpstr>Sensory impacts</vt:lpstr>
      <vt:lpstr>Hop degradation acids</vt:lpstr>
      <vt:lpstr>Polyfunctional thiols</vt:lpstr>
      <vt:lpstr>Trials</vt:lpstr>
      <vt:lpstr>Lallemand Trials - NaparBier</vt:lpstr>
      <vt:lpstr>Lallemand Trials – Garage Beer Co.</vt:lpstr>
      <vt:lpstr>Glen Affric Beers – tasting Preference</vt:lpstr>
      <vt:lpstr>Summary</vt:lpstr>
      <vt:lpstr>References</vt:lpstr>
      <vt:lpstr>Special thanks…….</vt:lpstr>
      <vt:lpstr> Thank you!!</vt:lpstr>
    </vt:vector>
  </TitlesOfParts>
  <Company>Lallemand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Parnin</dc:creator>
  <cp:lastModifiedBy>Owner</cp:lastModifiedBy>
  <cp:revision>62</cp:revision>
  <dcterms:created xsi:type="dcterms:W3CDTF">2018-10-17T15:18:37Z</dcterms:created>
  <dcterms:modified xsi:type="dcterms:W3CDTF">2019-09-17T22:53:22Z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0x01010030793BE082F65A4BA530ED9B03E673B2</vt:lpwstr>
  </property>
</Properties>
</file>